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69"/>
  </p:notesMasterIdLst>
  <p:sldIdLst>
    <p:sldId id="362" r:id="rId5"/>
    <p:sldId id="495" r:id="rId6"/>
    <p:sldId id="361" r:id="rId7"/>
    <p:sldId id="531" r:id="rId8"/>
    <p:sldId id="701" r:id="rId9"/>
    <p:sldId id="266" r:id="rId10"/>
    <p:sldId id="259" r:id="rId11"/>
    <p:sldId id="699" r:id="rId12"/>
    <p:sldId id="700" r:id="rId13"/>
    <p:sldId id="396" r:id="rId14"/>
    <p:sldId id="667" r:id="rId15"/>
    <p:sldId id="260" r:id="rId16"/>
    <p:sldId id="522" r:id="rId17"/>
    <p:sldId id="608" r:id="rId18"/>
    <p:sldId id="712" r:id="rId19"/>
    <p:sldId id="672" r:id="rId20"/>
    <p:sldId id="397" r:id="rId21"/>
    <p:sldId id="702" r:id="rId22"/>
    <p:sldId id="713" r:id="rId23"/>
    <p:sldId id="714" r:id="rId24"/>
    <p:sldId id="715" r:id="rId25"/>
    <p:sldId id="716" r:id="rId26"/>
    <p:sldId id="398" r:id="rId27"/>
    <p:sldId id="676" r:id="rId28"/>
    <p:sldId id="717" r:id="rId29"/>
    <p:sldId id="612" r:id="rId30"/>
    <p:sldId id="677" r:id="rId31"/>
    <p:sldId id="679" r:id="rId32"/>
    <p:sldId id="678" r:id="rId33"/>
    <p:sldId id="680" r:id="rId34"/>
    <p:sldId id="681" r:id="rId35"/>
    <p:sldId id="682" r:id="rId36"/>
    <p:sldId id="618" r:id="rId37"/>
    <p:sldId id="683" r:id="rId38"/>
    <p:sldId id="684" r:id="rId39"/>
    <p:sldId id="685" r:id="rId40"/>
    <p:sldId id="686" r:id="rId41"/>
    <p:sldId id="687" r:id="rId42"/>
    <p:sldId id="688" r:id="rId43"/>
    <p:sldId id="691" r:id="rId44"/>
    <p:sldId id="692" r:id="rId45"/>
    <p:sldId id="694" r:id="rId46"/>
    <p:sldId id="695" r:id="rId47"/>
    <p:sldId id="696" r:id="rId48"/>
    <p:sldId id="708" r:id="rId49"/>
    <p:sldId id="709" r:id="rId50"/>
    <p:sldId id="710" r:id="rId51"/>
    <p:sldId id="711" r:id="rId52"/>
    <p:sldId id="670" r:id="rId53"/>
    <p:sldId id="698" r:id="rId54"/>
    <p:sldId id="697" r:id="rId55"/>
    <p:sldId id="530" r:id="rId56"/>
    <p:sldId id="532" r:id="rId57"/>
    <p:sldId id="399" r:id="rId58"/>
    <p:sldId id="400" r:id="rId59"/>
    <p:sldId id="359" r:id="rId60"/>
    <p:sldId id="401" r:id="rId61"/>
    <p:sldId id="403" r:id="rId62"/>
    <p:sldId id="409" r:id="rId63"/>
    <p:sldId id="380" r:id="rId64"/>
    <p:sldId id="533" r:id="rId65"/>
    <p:sldId id="382" r:id="rId66"/>
    <p:sldId id="476" r:id="rId67"/>
    <p:sldId id="521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92716-C1F7-4E7B-BB87-4E7D9804EA3C}" v="1" dt="2024-04-11T20:34:45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6" autoAdjust="0"/>
    <p:restoredTop sz="83873" autoAdjust="0"/>
  </p:normalViewPr>
  <p:slideViewPr>
    <p:cSldViewPr>
      <p:cViewPr varScale="1">
        <p:scale>
          <a:sx n="82" d="100"/>
          <a:sy n="82" d="100"/>
        </p:scale>
        <p:origin x="100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odson, Brysyn" userId="b7b2ecdf-09a6-4acf-94c1-62ef44f58f8c" providerId="ADAL" clId="{BA992716-C1F7-4E7B-BB87-4E7D9804EA3C}"/>
    <pc:docChg chg="addSld delSld modSld">
      <pc:chgData name="Goodson, Brysyn" userId="b7b2ecdf-09a6-4acf-94c1-62ef44f58f8c" providerId="ADAL" clId="{BA992716-C1F7-4E7B-BB87-4E7D9804EA3C}" dt="2024-04-11T20:35:38.006" v="23" actId="20577"/>
      <pc:docMkLst>
        <pc:docMk/>
      </pc:docMkLst>
      <pc:sldChg chg="modSp add mod">
        <pc:chgData name="Goodson, Brysyn" userId="b7b2ecdf-09a6-4acf-94c1-62ef44f58f8c" providerId="ADAL" clId="{BA992716-C1F7-4E7B-BB87-4E7D9804EA3C}" dt="2024-04-11T20:35:38.006" v="23" actId="20577"/>
        <pc:sldMkLst>
          <pc:docMk/>
          <pc:sldMk cId="2711702039" sldId="495"/>
        </pc:sldMkLst>
        <pc:spChg chg="mod">
          <ac:chgData name="Goodson, Brysyn" userId="b7b2ecdf-09a6-4acf-94c1-62ef44f58f8c" providerId="ADAL" clId="{BA992716-C1F7-4E7B-BB87-4E7D9804EA3C}" dt="2024-04-11T20:35:38.006" v="23" actId="20577"/>
          <ac:spMkLst>
            <pc:docMk/>
            <pc:sldMk cId="2711702039" sldId="495"/>
            <ac:spMk id="2" creationId="{6C5BFFFB-3975-3E2E-A496-967B782F58E9}"/>
          </ac:spMkLst>
        </pc:spChg>
      </pc:sldChg>
      <pc:sldChg chg="new del">
        <pc:chgData name="Goodson, Brysyn" userId="b7b2ecdf-09a6-4acf-94c1-62ef44f58f8c" providerId="ADAL" clId="{BA992716-C1F7-4E7B-BB87-4E7D9804EA3C}" dt="2024-04-11T20:34:43.876" v="1" actId="47"/>
        <pc:sldMkLst>
          <pc:docMk/>
          <pc:sldMk cId="313189428" sldId="7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8B25A-E96E-478F-A701-1667B288377D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9531D-E5A1-4F79-B6A4-B6FE469F1F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9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s.gov/pefo/learn/historyculture/scientistsresearchers.ht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ncroft.berkeley.edu/collections/gaybears/alexkel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s.gov/pefo/learn/historyculture/scientistsresearchers.ht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ncroft.berkeley.edu/collections/gaybears/alexkel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9531D-E5A1-4F79-B6A4-B6FE469F1FA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3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5ce95f38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ce5ce95f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" name="Google Shape;85;gce5ce95f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Notes from slide:</a:t>
            </a:r>
            <a:endParaRPr sz="10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0F1419"/>
                </a:solidFill>
                <a:latin typeface="Roboto"/>
                <a:ea typeface="Roboto"/>
                <a:cs typeface="Roboto"/>
                <a:sym typeface="Roboto"/>
              </a:rPr>
              <a:t>Alexander and Kellogg founded the Museums of Zoology and Paleontology at Berkeley  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Expeditions in Oregon lead to the discovery of many fossils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Collections are integral to understanding the origins and relationships of creatures on earth</a:t>
            </a:r>
            <a:endParaRPr sz="1000" dirty="0">
              <a:solidFill>
                <a:srgbClr val="0F14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Additional notes: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00"/>
              <a:buChar char="●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Their expeditions in Oregon and Northern California uncovered thousands of paleontological specimens, which are still used to date phylogenetic trees today. 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●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collections at Berkeley launched a renewed interest in the origin of species in the Western United States, and </a:t>
            </a: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both facilities are now regarded as the best of their type in the United States, with large, admired and, in some cases, unique, collections of specimens</a:t>
            </a:r>
            <a:endParaRPr sz="10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Georgia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Annie was involved in an expedition during which some of the finest specimens of ichthyosaur (giant marine mammals from over 100 million years ago!) were discovered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At the time, Alexander and Kellogg’s relationship was regarded as a “Boston Marriage” – a devoted relationship between two women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In an era when ‘women’ and ‘scientist’ were two unrelated terms by societal perception, Alexander and Kellogg contributed to the scientific legacy of the Western United States in a profound way. Despite sexism and homophobia, they accomplished a tremendous feat that still benefits the West. 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their free time, Alexander and Kellogg tended a ranch together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D2D2D"/>
                </a:solidFill>
                <a:latin typeface="Georgia"/>
                <a:ea typeface="Georgia"/>
                <a:cs typeface="Georgia"/>
                <a:sym typeface="Georgia"/>
              </a:rPr>
              <a:t>Sources</a:t>
            </a:r>
            <a:endParaRPr sz="1000" dirty="0">
              <a:solidFill>
                <a:srgbClr val="2D2D2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https://projectbiodiversify.org/2019/10/26/annie-montague-alexander/.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Stein, B.R., 1996. Women in mammalogy: the early years. </a:t>
            </a:r>
            <a:r>
              <a:rPr lang="en" sz="1000" i="1" dirty="0">
                <a:solidFill>
                  <a:srgbClr val="222222"/>
                </a:solidFill>
              </a:rPr>
              <a:t>Journal of mammalogy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000" i="1" dirty="0">
                <a:solidFill>
                  <a:srgbClr val="222222"/>
                </a:solidFill>
              </a:rPr>
              <a:t>77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(3), pp.629-641.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https://www.nps.gov/pefo/learn/historyculture/scientistsresearchers.htm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u="sng" dirty="0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https://bancroft.berkeley.edu/collections/gaybears/alexkel/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(to learn more about Alexander and Kellogg’s very sweet romance)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e5ce95f38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ce5ce95f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" name="Google Shape;85;gce5ce95f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Notes from slide:</a:t>
            </a:r>
            <a:endParaRPr sz="10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0F1419"/>
                </a:solidFill>
                <a:latin typeface="Roboto"/>
                <a:ea typeface="Roboto"/>
                <a:cs typeface="Roboto"/>
                <a:sym typeface="Roboto"/>
              </a:rPr>
              <a:t>Alexander and Kellogg founded the Museums of Zoology and Paleontology at Berkeley  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Expeditions in Oregon lead to the discovery of many fossils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27100" lvl="1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○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Collections are integral to understanding the origins and relationships of creatures on earth</a:t>
            </a:r>
            <a:endParaRPr sz="1000" dirty="0">
              <a:solidFill>
                <a:srgbClr val="0F14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/>
              <a:t>Additional notes: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00"/>
              <a:buChar char="●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Their expeditions in Oregon and Northern California uncovered thousands of paleontological specimens, which are still used to date phylogenetic trees today. </a:t>
            </a:r>
            <a:endParaRPr sz="1000" dirty="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000"/>
              <a:buFont typeface="Roboto"/>
              <a:buChar char="●"/>
            </a:pPr>
            <a:r>
              <a:rPr lang="en" sz="1000" dirty="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collections at Berkeley launched a renewed interest in the origin of species in the Western United States, and </a:t>
            </a: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both facilities are now regarded as the best of their type in the United States, with large, admired and, in some cases, unique, collections of specimens</a:t>
            </a:r>
            <a:endParaRPr sz="10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Georgia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Annie was involved in an expedition during which some of the finest specimens of ichthyosaur (giant marine mammals from over 100 million years ago!) were discovered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At the time, Alexander and Kellogg’s relationship was regarded as a “Boston Marriage” – a devoted relationship between two women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</a:rPr>
              <a:t>In an era when ‘women’ and ‘scientist’ were two unrelated terms by societal perception, Alexander and Kellogg contributed to the scientific legacy of the Western United States in a profound way. Despite sexism and homophobia, they accomplished a tremendous feat that still benefits the West. 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their free time, Alexander and Kellogg tended a ranch together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D2D2D"/>
                </a:solidFill>
                <a:latin typeface="Georgia"/>
                <a:ea typeface="Georgia"/>
                <a:cs typeface="Georgia"/>
                <a:sym typeface="Georgia"/>
              </a:rPr>
              <a:t>Sources</a:t>
            </a:r>
            <a:endParaRPr sz="1000" dirty="0">
              <a:solidFill>
                <a:srgbClr val="2D2D2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https://projectbiodiversify.org/2019/10/26/annie-montague-alexander/.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Stein, B.R., 1996. Women in mammalogy: the early years. </a:t>
            </a:r>
            <a:r>
              <a:rPr lang="en" sz="1000" i="1" dirty="0">
                <a:solidFill>
                  <a:srgbClr val="222222"/>
                </a:solidFill>
              </a:rPr>
              <a:t>Journal of mammalogy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000" i="1" dirty="0">
                <a:solidFill>
                  <a:srgbClr val="222222"/>
                </a:solidFill>
              </a:rPr>
              <a:t>77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(3), pp.629-641.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https://www.nps.gov/pefo/learn/historyculture/scientistsresearchers.htm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●"/>
            </a:pPr>
            <a:r>
              <a:rPr lang="en" sz="1000" u="sng" dirty="0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https://bancroft.berkeley.edu/collections/gaybears/alexkel/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(to learn more about Alexander and Kellogg’s very sweet romance)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801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Ancestral Trait: trait</a:t>
            </a:r>
            <a:r>
              <a:rPr lang="en-US" baseline="0" dirty="0"/>
              <a:t> shared by two or more taxa</a:t>
            </a:r>
          </a:p>
          <a:p>
            <a:r>
              <a:rPr lang="en-US" baseline="0" dirty="0"/>
              <a:t>Shared derived character: trait that two lineages have in common </a:t>
            </a:r>
          </a:p>
          <a:p>
            <a:r>
              <a:rPr lang="en-US" dirty="0"/>
              <a:t>Sister</a:t>
            </a:r>
            <a:r>
              <a:rPr lang="en-US" baseline="0" dirty="0"/>
              <a:t> species: closest relatives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D1BAC-0063-6B4F-AE7A-976136AE5D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3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5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9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4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96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9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D6CD2-2C98-49C3-96E3-B89F4A740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9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30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16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9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3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7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11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2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2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7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7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414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59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5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40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5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1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18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32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0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336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3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12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2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8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Complete part 1 Start</a:t>
            </a:r>
            <a:r>
              <a:rPr lang="en-US" baseline="0" dirty="0"/>
              <a:t> with a single cell </a:t>
            </a:r>
            <a:r>
              <a:rPr lang="en-US" baseline="0" dirty="0">
                <a:sym typeface="Wingdings"/>
              </a:rPr>
              <a:t> the first cell </a:t>
            </a:r>
            <a:r>
              <a:rPr lang="en-US" baseline="0" dirty="0" err="1">
                <a:sym typeface="Wingdings"/>
              </a:rPr>
              <a:t>speciates</a:t>
            </a:r>
            <a:r>
              <a:rPr lang="en-US" baseline="0" dirty="0">
                <a:sym typeface="Wingdings"/>
              </a:rPr>
              <a:t>  pull an adapt/no adaptation card for each cell  repeat for 5 generations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9531D-E5A1-4F79-B6A4-B6FE469F1FA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46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463BC-29F0-4822-B1CD-CE343E5D558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45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43F9E3-97CB-4102-B962-D29F2E462C4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1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D8CD4A-A1B3-41CA-BEA8-B26170B26D4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people think we achieved</a:t>
            </a:r>
            <a:r>
              <a:rPr lang="en-US" baseline="0" dirty="0"/>
              <a:t>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D8CD4A-A1B3-41CA-BEA8-B26170B26D4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17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C8E67D-88B8-4219-9B20-2F7554F2E84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59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9CD1F8-28F2-4E17-8312-D98EFDEF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12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4D1BAC-0063-6B4F-AE7A-976136AE5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27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9531D-E5A1-4F79-B6A4-B6FE469F1F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D1BAC-0063-6B4F-AE7A-976136AE5D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5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Interpretation of handwriting: "I think case must be that one generation should have as many living as now. To do this and to have as many species in same genus (as is) requires extinction . Thus between A + B the immense gap of relation. C + B the finest gradation. B+D rather greater distinction. Thus genera would be formed. Bearing relation" (next page begins) "to ancient types with several extinct forms".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9531D-E5A1-4F79-B6A4-B6FE469F1F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3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3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3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83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29896" lvl="0" indent="-441579">
              <a:spcBef>
                <a:spcPts val="695"/>
              </a:spcBef>
              <a:spcAft>
                <a:spcPts val="0"/>
              </a:spcAft>
              <a:buSzPts val="2400"/>
              <a:buChar char="○"/>
              <a:defRPr/>
            </a:lvl1pPr>
            <a:lvl2pPr marL="1059791" lvl="1" indent="-441579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589687" lvl="2" indent="-441579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2119583" lvl="3" indent="-441579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649479" lvl="4" indent="-441579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179375" lvl="5" indent="-441579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709271" lvl="6" indent="-441579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239167" lvl="7" indent="-441579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769062" lvl="8" indent="-441579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2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91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3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8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3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8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9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D107-5F1C-48BF-B495-88AECA57F85E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58C3-F374-4AB6-8391-540A79DBE3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6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45A7471-9FF0-42E3-A405-12BC41E3160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111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jpe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10" Type="http://schemas.openxmlformats.org/officeDocument/2006/relationships/image" Target="../media/image81.jpeg"/><Relationship Id="rId4" Type="http://schemas.openxmlformats.org/officeDocument/2006/relationships/image" Target="../media/image73.jpeg"/><Relationship Id="rId9" Type="http://schemas.openxmlformats.org/officeDocument/2006/relationships/image" Target="../media/image80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2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eg"/><Relationship Id="rId18" Type="http://schemas.openxmlformats.org/officeDocument/2006/relationships/image" Target="../media/image98.jpeg"/><Relationship Id="rId3" Type="http://schemas.openxmlformats.org/officeDocument/2006/relationships/image" Target="../media/image83.jpeg"/><Relationship Id="rId21" Type="http://schemas.openxmlformats.org/officeDocument/2006/relationships/image" Target="../media/image101.jpeg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17" Type="http://schemas.openxmlformats.org/officeDocument/2006/relationships/image" Target="../media/image97.jpeg"/><Relationship Id="rId2" Type="http://schemas.openxmlformats.org/officeDocument/2006/relationships/image" Target="../media/image82.jpeg"/><Relationship Id="rId16" Type="http://schemas.openxmlformats.org/officeDocument/2006/relationships/image" Target="../media/image96.jpeg"/><Relationship Id="rId20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5" Type="http://schemas.openxmlformats.org/officeDocument/2006/relationships/image" Target="../media/image95.jpeg"/><Relationship Id="rId23" Type="http://schemas.openxmlformats.org/officeDocument/2006/relationships/image" Target="../media/image103.jpeg"/><Relationship Id="rId10" Type="http://schemas.openxmlformats.org/officeDocument/2006/relationships/image" Target="../media/image90.jpeg"/><Relationship Id="rId19" Type="http://schemas.openxmlformats.org/officeDocument/2006/relationships/image" Target="../media/image99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Relationship Id="rId14" Type="http://schemas.openxmlformats.org/officeDocument/2006/relationships/image" Target="../media/image94.jpeg"/><Relationship Id="rId22" Type="http://schemas.openxmlformats.org/officeDocument/2006/relationships/image" Target="../media/image10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2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8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A990F04-D677-4DB7-9922-D31D61E3E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45C779D-4C6F-4D65-ACDE-D700D5677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8631"/>
            <a:ext cx="9143999" cy="4664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ndrew Rambaut (@arambaut) / Twitter">
            <a:extLst>
              <a:ext uri="{FF2B5EF4-FFF2-40B4-BE49-F238E27FC236}">
                <a16:creationId xmlns:a16="http://schemas.microsoft.com/office/drawing/2014/main" id="{B8BEBCD8-9AA5-8444-BE56-9E7BE80EC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58" r="-4" b="-3003"/>
          <a:stretch/>
        </p:blipFill>
        <p:spPr bwMode="auto">
          <a:xfrm>
            <a:off x="334899" y="304800"/>
            <a:ext cx="465213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C51B322-BAD9-40C0-BB3B-567DE59B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2059" y="542924"/>
            <a:ext cx="3757041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6450" y="1064418"/>
            <a:ext cx="3086938" cy="15644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Lab 2 </a:t>
            </a:r>
            <a:br>
              <a:rPr lang="en-US" sz="2500">
                <a:solidFill>
                  <a:srgbClr val="FFFFFF"/>
                </a:solidFill>
              </a:rPr>
            </a:br>
            <a:r>
              <a:rPr lang="en-US" sz="2500">
                <a:solidFill>
                  <a:srgbClr val="FFFFFF"/>
                </a:solidFill>
              </a:rPr>
              <a:t>Building Trees: </a:t>
            </a:r>
            <a:br>
              <a:rPr lang="en-US" sz="2500">
                <a:solidFill>
                  <a:srgbClr val="FFFFFF"/>
                </a:solidFill>
              </a:rPr>
            </a:br>
            <a:r>
              <a:rPr lang="en-US" sz="2500">
                <a:solidFill>
                  <a:srgbClr val="FFFFFF"/>
                </a:solidFill>
              </a:rPr>
              <a:t>Changes through time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0C6271-47D7-4964-A505-71C87C0CA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340232"/>
            <a:ext cx="8474200" cy="73915"/>
            <a:chOff x="446534" y="453643"/>
            <a:chExt cx="11298933" cy="9855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AE67D4F-6BA5-4F2E-B41B-B8553908B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A2C8C5E-4349-46A8-9896-F2124F687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0191E3-F755-4E2E-8AF9-3F7F5D9A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Organizing Principle: 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329857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400" b="1" dirty="0"/>
              <a:t>Evolution </a:t>
            </a:r>
            <a:r>
              <a:rPr lang="en-US" sz="3400" dirty="0"/>
              <a:t>= “</a:t>
            </a:r>
            <a:r>
              <a:rPr lang="en-US" sz="3400" u="sng" dirty="0"/>
              <a:t>descent (from a common ancestor) with modification</a:t>
            </a:r>
            <a:r>
              <a:rPr lang="en-US" sz="3400" dirty="0"/>
              <a:t>”</a:t>
            </a:r>
          </a:p>
          <a:p>
            <a:pPr>
              <a:buFont typeface="Wingdings" charset="2"/>
              <a:buChar char="§"/>
            </a:pPr>
            <a:r>
              <a:rPr lang="en-US" sz="3400" dirty="0"/>
              <a:t> The theory that all species are descended from a common ancestor and have changed with time.</a:t>
            </a:r>
          </a:p>
          <a:p>
            <a:pPr marL="0" indent="0">
              <a:buNone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3800" dirty="0"/>
              <a:t>Organisms share traits / characteristics </a:t>
            </a:r>
          </a:p>
          <a:p>
            <a:pPr marL="457200" lvl="1" indent="0">
              <a:buNone/>
            </a:pPr>
            <a:r>
              <a:rPr lang="en-US" sz="3800" dirty="0">
                <a:solidFill>
                  <a:schemeClr val="tx1"/>
                </a:solidFill>
              </a:rPr>
              <a:t>	because they’re related.</a:t>
            </a:r>
          </a:p>
          <a:p>
            <a:pPr lvl="1">
              <a:buFont typeface="Wingdings" charset="2"/>
              <a:buChar char="§"/>
            </a:pPr>
            <a:r>
              <a:rPr lang="en-US" sz="3800" dirty="0"/>
              <a:t>Organisms are different because</a:t>
            </a:r>
          </a:p>
          <a:p>
            <a:pPr marL="457200" lvl="1" indent="0">
              <a:buNone/>
            </a:pPr>
            <a:r>
              <a:rPr lang="en-US" sz="3800" dirty="0"/>
              <a:t>	they have adaptations / modifications</a:t>
            </a:r>
          </a:p>
          <a:p>
            <a:pPr lvl="1">
              <a:buFont typeface="Wingdings" charset="2"/>
              <a:buChar char="§"/>
            </a:pPr>
            <a:r>
              <a:rPr lang="en-US" sz="3800" b="1" dirty="0"/>
              <a:t>Morphology: </a:t>
            </a:r>
            <a:r>
              <a:rPr lang="en-US" sz="3800" dirty="0"/>
              <a:t>the form (shape, color, etc.)</a:t>
            </a:r>
          </a:p>
          <a:p>
            <a:pPr marL="457200" lvl="1" indent="0">
              <a:buNone/>
            </a:pPr>
            <a:r>
              <a:rPr lang="en-US" sz="3800" dirty="0"/>
              <a:t>	and structure of organisms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800" dirty="0"/>
              <a:t>Can use relationships between organisms (evolution) to organize the diversity of life.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343150"/>
            <a:ext cx="3016981" cy="21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reeol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81150"/>
            <a:ext cx="3270516" cy="2945879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7395"/>
            <a:ext cx="6022075" cy="857250"/>
          </a:xfrm>
        </p:spPr>
        <p:txBody>
          <a:bodyPr>
            <a:normAutofit/>
          </a:bodyPr>
          <a:lstStyle/>
          <a:p>
            <a:r>
              <a:rPr lang="en-US"/>
              <a:t>Classic View: Tree of life</a:t>
            </a:r>
            <a:endParaRPr lang="en-US" dirty="0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12C64806-99FB-4BEE-47FF-AD7E2F699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12442"/>
            <a:ext cx="4102130" cy="2574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D8B67-1C2A-1A95-ABEA-5AB7B32781A7}"/>
              </a:ext>
            </a:extLst>
          </p:cNvPr>
          <p:cNvSpPr txBox="1"/>
          <p:nvPr/>
        </p:nvSpPr>
        <p:spPr>
          <a:xfrm>
            <a:off x="4428210" y="4049778"/>
            <a:ext cx="41021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Tree Tip #1: </a:t>
            </a:r>
          </a:p>
          <a:p>
            <a:r>
              <a:rPr lang="en-US" sz="21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There is no hierarchy in evolution</a:t>
            </a:r>
          </a:p>
          <a:p>
            <a:r>
              <a:rPr lang="en-US" sz="21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There is no perfect end state</a:t>
            </a:r>
          </a:p>
        </p:txBody>
      </p:sp>
    </p:spTree>
    <p:extLst>
      <p:ext uri="{BB962C8B-B14F-4D97-AF65-F5344CB8AC3E}">
        <p14:creationId xmlns:p14="http://schemas.microsoft.com/office/powerpoint/2010/main" val="278477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26_21_ThreeDomains-L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05907"/>
            <a:ext cx="5995348" cy="335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1" y="57150"/>
            <a:ext cx="8079581" cy="971550"/>
          </a:xfrm>
        </p:spPr>
        <p:txBody>
          <a:bodyPr>
            <a:normAutofit/>
          </a:bodyPr>
          <a:lstStyle/>
          <a:p>
            <a:r>
              <a:rPr lang="en-US" dirty="0"/>
              <a:t>Another View: “bush” of life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1039-583B-C84D-5F31-50E258BED5DB}"/>
              </a:ext>
            </a:extLst>
          </p:cNvPr>
          <p:cNvSpPr txBox="1"/>
          <p:nvPr/>
        </p:nvSpPr>
        <p:spPr>
          <a:xfrm>
            <a:off x="81043" y="4248150"/>
            <a:ext cx="4493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Tree Tip #2:</a:t>
            </a:r>
          </a:p>
          <a:p>
            <a:r>
              <a:rPr lang="en-US" sz="21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Change your point of view often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86DE22-0EC4-474A-8665-766DC5D4C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738AFB9-C469-4992-ADFF-2E82E8DC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87043" y="526617"/>
            <a:ext cx="5418806" cy="760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2800">
                <a:solidFill>
                  <a:schemeClr val="accent1"/>
                </a:solidFill>
              </a:rPr>
              <a:t>First tree: Darwin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4B0B915-9AC5-4E4B-84C4-8B377E687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340232"/>
            <a:ext cx="8474200" cy="73915"/>
            <a:chOff x="446534" y="453643"/>
            <a:chExt cx="11298933" cy="9855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8827FC-FEA8-43FF-B709-9696594AA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2A3A24-9A7A-4135-BB21-051DB62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AC290C3-45C0-4820-9036-CA1E9D9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90B55-045B-49AC-B97E-53FB5443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" r="-2" b="3303"/>
          <a:stretch/>
        </p:blipFill>
        <p:spPr bwMode="auto">
          <a:xfrm>
            <a:off x="336549" y="450056"/>
            <a:ext cx="2762250" cy="43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AE672-2982-4016-A9B7-3CA320DEFC72}"/>
              </a:ext>
            </a:extLst>
          </p:cNvPr>
          <p:cNvSpPr txBox="1"/>
          <p:nvPr/>
        </p:nvSpPr>
        <p:spPr>
          <a:xfrm>
            <a:off x="3287044" y="1422399"/>
            <a:ext cx="5418806" cy="2971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</a:rPr>
              <a:t>Charles Darwin's 1837 sketch, his first diagram of an evolutionary tree from his First Notebook on Transmutation of Species (1837) on view at the Museum of Natural History in Manhattan. </a:t>
            </a:r>
            <a:br>
              <a:rPr lang="en-US" b="0" i="0" dirty="0">
                <a:solidFill>
                  <a:schemeClr val="tx2"/>
                </a:solidFill>
                <a:effectLst/>
              </a:rPr>
            </a:br>
            <a:endParaRPr lang="en-US" b="0" i="0" dirty="0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345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5907896" y="1002376"/>
            <a:ext cx="2796955" cy="330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3455" tIns="83455" rIns="83455" bIns="83455" anchor="ctr" anchorCtr="0">
            <a:noAutofit/>
          </a:bodyPr>
          <a:lstStyle/>
          <a:p>
            <a:pPr defTabSz="467612">
              <a:buClr>
                <a:srgbClr val="000000"/>
              </a:buClr>
            </a:pPr>
            <a:endParaRPr sz="71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294967295"/>
          </p:nvPr>
        </p:nvSpPr>
        <p:spPr>
          <a:xfrm>
            <a:off x="381000" y="398177"/>
            <a:ext cx="6629400" cy="408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6943" tIns="23459" rIns="46943" bIns="23459" rtlCol="0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500"/>
            </a:pPr>
            <a:r>
              <a:rPr lang="en" dirty="0">
                <a:solidFill>
                  <a:schemeClr val="tx1"/>
                </a:solidFill>
              </a:rPr>
              <a:t>The Wide World of Science!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457985" y="1002376"/>
            <a:ext cx="4737143" cy="399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246" tIns="35629" rIns="71246" bIns="35629" anchor="t" anchorCtr="0">
            <a:noAutofit/>
          </a:bodyPr>
          <a:lstStyle/>
          <a:p>
            <a:pPr defTabSz="467612">
              <a:buClr>
                <a:srgbClr val="000000"/>
              </a:buClr>
            </a:pP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Annie Alexander and </a:t>
            </a:r>
            <a:b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Louise Kellogg</a:t>
            </a:r>
            <a:endParaRPr kern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defTabSz="467612">
              <a:buClr>
                <a:srgbClr val="000000"/>
              </a:buClr>
            </a:pP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Early 20th Century</a:t>
            </a:r>
            <a:endParaRPr kern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defTabSz="467612">
              <a:buClr>
                <a:srgbClr val="000000"/>
              </a:buClr>
            </a:pPr>
            <a:endParaRPr kern="0" dirty="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74107" lvl="1" indent="-211075" defTabSz="467612">
              <a:lnSpc>
                <a:spcPct val="130000"/>
              </a:lnSpc>
              <a:buClr>
                <a:srgbClr val="000000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Alexander and Kellogg founded the Museums of Zoology and Paleontology at Berkeley  </a:t>
            </a:r>
            <a:endParaRPr kern="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74107" lvl="1" indent="-211075" defTabSz="467612">
              <a:spcBef>
                <a:spcPts val="511"/>
              </a:spcBef>
              <a:buClr>
                <a:srgbClr val="202122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Expeditions in Oregon lead to the discovery of many fossils</a:t>
            </a:r>
            <a:endParaRPr kern="0" dirty="0">
              <a:latin typeface="Roboto"/>
              <a:ea typeface="Roboto"/>
              <a:cs typeface="Roboto"/>
              <a:sym typeface="Roboto"/>
            </a:endParaRPr>
          </a:p>
          <a:p>
            <a:pPr marL="474107" lvl="1" indent="-211075" defTabSz="467612">
              <a:spcBef>
                <a:spcPts val="511"/>
              </a:spcBef>
              <a:buClr>
                <a:srgbClr val="202122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Collections are integral to understanding the origins and relationships of creatures on earth</a:t>
            </a:r>
            <a:endParaRPr kern="0" dirty="0">
              <a:latin typeface="Roboto"/>
              <a:ea typeface="Roboto"/>
              <a:cs typeface="Roboto"/>
              <a:sym typeface="Roboto"/>
            </a:endParaRPr>
          </a:p>
          <a:p>
            <a:pPr marL="474107" lvl="1" indent="-227312" defTabSz="467612">
              <a:spcBef>
                <a:spcPts val="511"/>
              </a:spcBef>
              <a:buClr>
                <a:srgbClr val="FFFFFF"/>
              </a:buClr>
              <a:buSzPts val="3200"/>
              <a:buFont typeface="Arial"/>
              <a:buChar char="○"/>
            </a:pPr>
            <a:endParaRPr sz="1636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t="-3390" b="3390"/>
          <a:stretch/>
        </p:blipFill>
        <p:spPr>
          <a:xfrm>
            <a:off x="5787193" y="1074068"/>
            <a:ext cx="2595643" cy="34174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6159421" y="4527614"/>
            <a:ext cx="2542116" cy="4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751" tIns="46751" rIns="46751" bIns="46751" anchor="t" anchorCtr="0">
            <a:spAutoFit/>
          </a:bodyPr>
          <a:lstStyle/>
          <a:p>
            <a:pPr defTabSz="467612">
              <a:buClr>
                <a:srgbClr val="000000"/>
              </a:buClr>
            </a:pP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Annie			Louise</a:t>
            </a:r>
          </a:p>
          <a:p>
            <a:pPr defTabSz="467612">
              <a:buClr>
                <a:srgbClr val="000000"/>
              </a:buClr>
            </a:pP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Alexander</a:t>
            </a:r>
            <a:r>
              <a:rPr lang="en" sz="1227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	Kellogg</a:t>
            </a:r>
            <a:endParaRPr sz="1227" kern="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5907896" y="1002376"/>
            <a:ext cx="2796955" cy="330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3455" tIns="83455" rIns="83455" bIns="83455" anchor="ctr" anchorCtr="0">
            <a:noAutofit/>
          </a:bodyPr>
          <a:lstStyle/>
          <a:p>
            <a:pPr defTabSz="467612">
              <a:buClr>
                <a:srgbClr val="000000"/>
              </a:buClr>
            </a:pPr>
            <a:endParaRPr sz="716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294967295"/>
          </p:nvPr>
        </p:nvSpPr>
        <p:spPr>
          <a:xfrm>
            <a:off x="381000" y="398177"/>
            <a:ext cx="6629400" cy="4083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6943" tIns="23459" rIns="46943" bIns="23459" rtlCol="0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4500"/>
            </a:pPr>
            <a:r>
              <a:rPr lang="en" dirty="0">
                <a:solidFill>
                  <a:schemeClr val="tx1"/>
                </a:solidFill>
              </a:rPr>
              <a:t>The Wide World of Science!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457985" y="1002376"/>
            <a:ext cx="4737143" cy="399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246" tIns="35629" rIns="71246" bIns="35629" anchor="t" anchorCtr="0">
            <a:noAutofit/>
          </a:bodyPr>
          <a:lstStyle/>
          <a:p>
            <a:pPr defTabSz="467612">
              <a:buClr>
                <a:srgbClr val="000000"/>
              </a:buClr>
            </a:pP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Annie Alexander and </a:t>
            </a:r>
            <a:b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Louise Kellogg</a:t>
            </a:r>
            <a:endParaRPr kern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defTabSz="467612">
              <a:buClr>
                <a:srgbClr val="000000"/>
              </a:buClr>
            </a:pPr>
            <a:r>
              <a:rPr lang="en" kern="0" dirty="0">
                <a:latin typeface="Century Gothic"/>
                <a:ea typeface="Century Gothic"/>
                <a:cs typeface="Century Gothic"/>
                <a:sym typeface="Century Gothic"/>
              </a:rPr>
              <a:t>Early 20th Century</a:t>
            </a:r>
            <a:endParaRPr kern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defTabSz="467612">
              <a:buClr>
                <a:srgbClr val="000000"/>
              </a:buClr>
            </a:pPr>
            <a:endParaRPr kern="0" dirty="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74107" lvl="1" indent="-211075" defTabSz="467612">
              <a:lnSpc>
                <a:spcPct val="130000"/>
              </a:lnSpc>
              <a:buClr>
                <a:srgbClr val="000000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Alexander and Kellogg founded the Museums of Zoology and Paleontology at Berkeley  </a:t>
            </a:r>
            <a:endParaRPr kern="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74107" lvl="1" indent="-211075" defTabSz="467612">
              <a:spcBef>
                <a:spcPts val="511"/>
              </a:spcBef>
              <a:buClr>
                <a:srgbClr val="202122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Expeditions in Oregon lead to the discovery of many fossils</a:t>
            </a:r>
            <a:endParaRPr kern="0" dirty="0">
              <a:latin typeface="Roboto"/>
              <a:ea typeface="Roboto"/>
              <a:cs typeface="Roboto"/>
              <a:sym typeface="Roboto"/>
            </a:endParaRPr>
          </a:p>
          <a:p>
            <a:pPr marL="474107" lvl="1" indent="-211075" defTabSz="467612">
              <a:spcBef>
                <a:spcPts val="511"/>
              </a:spcBef>
              <a:buClr>
                <a:srgbClr val="202122"/>
              </a:buClr>
              <a:buSzPts val="2700"/>
              <a:buFont typeface="Roboto"/>
              <a:buChar char="○"/>
            </a:pPr>
            <a:r>
              <a:rPr lang="en" kern="0" dirty="0">
                <a:latin typeface="Roboto"/>
                <a:ea typeface="Roboto"/>
                <a:cs typeface="Roboto"/>
                <a:sym typeface="Roboto"/>
              </a:rPr>
              <a:t>Collections are integral to understanding the origins and relationships of creatures on earth</a:t>
            </a:r>
            <a:endParaRPr kern="0" dirty="0">
              <a:latin typeface="Roboto"/>
              <a:ea typeface="Roboto"/>
              <a:cs typeface="Roboto"/>
              <a:sym typeface="Roboto"/>
            </a:endParaRPr>
          </a:p>
          <a:p>
            <a:pPr marL="474107" lvl="1" indent="-227312" defTabSz="467612">
              <a:spcBef>
                <a:spcPts val="511"/>
              </a:spcBef>
              <a:buClr>
                <a:srgbClr val="FFFFFF"/>
              </a:buClr>
              <a:buSzPts val="3200"/>
              <a:buFont typeface="Arial"/>
              <a:buChar char="○"/>
            </a:pPr>
            <a:endParaRPr sz="1636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t="-3390" b="3390"/>
          <a:stretch/>
        </p:blipFill>
        <p:spPr>
          <a:xfrm>
            <a:off x="5787193" y="1074068"/>
            <a:ext cx="2595643" cy="34174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6159421" y="4527614"/>
            <a:ext cx="2542116" cy="4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751" tIns="46751" rIns="46751" bIns="46751" anchor="t" anchorCtr="0">
            <a:spAutoFit/>
          </a:bodyPr>
          <a:lstStyle/>
          <a:p>
            <a:pPr defTabSz="467612">
              <a:buClr>
                <a:srgbClr val="000000"/>
              </a:buClr>
            </a:pP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Annie			Louise</a:t>
            </a:r>
          </a:p>
          <a:p>
            <a:pPr defTabSz="467612">
              <a:buClr>
                <a:srgbClr val="000000"/>
              </a:buClr>
            </a:pP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Alexander</a:t>
            </a:r>
            <a:r>
              <a:rPr lang="en" sz="1227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227" kern="0" dirty="0">
                <a:latin typeface="Lato"/>
                <a:ea typeface="Lato"/>
                <a:cs typeface="Lato"/>
                <a:sym typeface="Lato"/>
              </a:rPr>
              <a:t>	Kellogg</a:t>
            </a:r>
            <a:endParaRPr sz="1227" kern="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3F89CC-726C-F74B-6324-DC492E5823D3}"/>
              </a:ext>
            </a:extLst>
          </p:cNvPr>
          <p:cNvSpPr/>
          <p:nvPr/>
        </p:nvSpPr>
        <p:spPr>
          <a:xfrm>
            <a:off x="3314700" y="807936"/>
            <a:ext cx="2304311" cy="89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Why are fossils important in studying evolution?</a:t>
            </a:r>
          </a:p>
        </p:txBody>
      </p:sp>
    </p:spTree>
    <p:extLst>
      <p:ext uri="{BB962C8B-B14F-4D97-AF65-F5344CB8AC3E}">
        <p14:creationId xmlns:p14="http://schemas.microsoft.com/office/powerpoint/2010/main" val="99192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66A7-D377-4C2E-40D2-15A84D65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3" y="552288"/>
            <a:ext cx="3353137" cy="1658796"/>
          </a:xfrm>
        </p:spPr>
        <p:txBody>
          <a:bodyPr vert="horz" lIns="68580" tIns="34290" rIns="68580" bIns="34290" rtlCol="0" anchor="t">
            <a:normAutofit fontScale="90000"/>
          </a:bodyPr>
          <a:lstStyle/>
          <a:p>
            <a:pPr algn="l"/>
            <a:r>
              <a:rPr lang="en-US" sz="27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Tree Tip #3:</a:t>
            </a:r>
            <a:br>
              <a:rPr lang="en-US" sz="27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</a:br>
            <a:r>
              <a:rPr lang="en-US" sz="2700" dirty="0">
                <a:solidFill>
                  <a:schemeClr val="tx2">
                    <a:lumMod val="25000"/>
                  </a:schemeClr>
                </a:solidFill>
                <a:highlight>
                  <a:srgbClr val="FFFF00"/>
                </a:highlight>
              </a:rPr>
              <a:t>Trees are visualized in many ways</a:t>
            </a:r>
          </a:p>
          <a:p>
            <a:pPr algn="l"/>
            <a:endParaRPr lang="en-US" sz="2700" dirty="0"/>
          </a:p>
        </p:txBody>
      </p:sp>
      <p:pic>
        <p:nvPicPr>
          <p:cNvPr id="3" name="Picture 2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86DA74C5-F866-9F80-5955-79E189BACC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r="23963"/>
          <a:stretch/>
        </p:blipFill>
        <p:spPr>
          <a:xfrm>
            <a:off x="4159625" y="862971"/>
            <a:ext cx="4606357" cy="26962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6F6C2-0F52-B42C-6872-CD48B345B9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r="3" b="3"/>
          <a:stretch/>
        </p:blipFill>
        <p:spPr>
          <a:xfrm>
            <a:off x="155638" y="1823210"/>
            <a:ext cx="2527931" cy="216799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4" descr="A diagram of a bird&#10;&#10;Description automatically generated">
            <a:extLst>
              <a:ext uri="{FF2B5EF4-FFF2-40B4-BE49-F238E27FC236}">
                <a16:creationId xmlns:a16="http://schemas.microsoft.com/office/drawing/2014/main" id="{27029487-C6C6-7611-4F2D-57C36F1040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42896" b="-4"/>
          <a:stretch/>
        </p:blipFill>
        <p:spPr>
          <a:xfrm>
            <a:off x="2397446" y="3050333"/>
            <a:ext cx="2873507" cy="207690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8296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3548" y="609783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Phylogenetic Tree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Depiction of hypothesized relationships between a set of species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93"/>
          <p:cNvGrpSpPr/>
          <p:nvPr/>
        </p:nvGrpSpPr>
        <p:grpSpPr>
          <a:xfrm>
            <a:off x="1524000" y="1909536"/>
            <a:ext cx="6248400" cy="2686050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5902" y="2127507"/>
            <a:ext cx="159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Common</a:t>
            </a:r>
          </a:p>
          <a:p>
            <a:pPr algn="ctr"/>
            <a:r>
              <a:rPr lang="en-US" sz="2400" dirty="0"/>
              <a:t>Ancestor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76400" y="2976336"/>
            <a:ext cx="483140" cy="5467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610573" y="2582201"/>
            <a:ext cx="609600" cy="457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42840" y="2588765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Node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4325248" y="2748926"/>
            <a:ext cx="351826" cy="8933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62400" y="4271736"/>
            <a:ext cx="1" cy="44852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51900" y="4652735"/>
            <a:ext cx="1045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Branch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700212" y="4634103"/>
            <a:ext cx="1" cy="44852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07207" y="4653442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Tip</a:t>
            </a:r>
          </a:p>
        </p:txBody>
      </p:sp>
      <p:sp>
        <p:nvSpPr>
          <p:cNvPr id="37" name="TextBox 36"/>
          <p:cNvSpPr txBox="1"/>
          <p:nvPr/>
        </p:nvSpPr>
        <p:spPr>
          <a:xfrm rot="19977892">
            <a:off x="2420325" y="2216466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4 Limbs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200400" y="2900137"/>
            <a:ext cx="1" cy="60959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15423" y="3433536"/>
            <a:ext cx="333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Shared Derived Character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31267" y="1833336"/>
            <a:ext cx="1103436" cy="280076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2000" b="1" dirty="0"/>
              <a:t>Extant (living) species</a:t>
            </a:r>
            <a:br>
              <a:rPr lang="en-US" sz="2000" b="1" dirty="0"/>
            </a:b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3" name="Frame 42"/>
          <p:cNvSpPr/>
          <p:nvPr/>
        </p:nvSpPr>
        <p:spPr>
          <a:xfrm>
            <a:off x="7010400" y="1809750"/>
            <a:ext cx="838200" cy="914400"/>
          </a:xfrm>
          <a:prstGeom prst="frame">
            <a:avLst>
              <a:gd name="adj1" fmla="val 5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553200" y="1885950"/>
            <a:ext cx="381000" cy="867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53000" y="1669018"/>
            <a:ext cx="166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Sister Species</a:t>
            </a:r>
          </a:p>
        </p:txBody>
      </p:sp>
    </p:spTree>
    <p:extLst>
      <p:ext uri="{BB962C8B-B14F-4D97-AF65-F5344CB8AC3E}">
        <p14:creationId xmlns:p14="http://schemas.microsoft.com/office/powerpoint/2010/main" val="30142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/>
      <p:bldP spid="29" grpId="0"/>
      <p:bldP spid="36" grpId="0"/>
      <p:bldP spid="37" grpId="0"/>
      <p:bldP spid="39" grpId="0"/>
      <p:bldP spid="41" grpId="0" animBg="1"/>
      <p:bldP spid="43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5A7709DB-F3A8-2FD3-A538-F073041C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4233"/>
            <a:ext cx="8610600" cy="493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02D9C4-BBD2-B233-974A-E9CE3658FE9A}"/>
              </a:ext>
            </a:extLst>
          </p:cNvPr>
          <p:cNvSpPr txBox="1"/>
          <p:nvPr/>
        </p:nvSpPr>
        <p:spPr>
          <a:xfrm>
            <a:off x="152400" y="348615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Clade: A common ancestor and </a:t>
            </a:r>
            <a:r>
              <a:rPr lang="en-US" u="sng" dirty="0"/>
              <a:t>all</a:t>
            </a:r>
            <a:r>
              <a:rPr lang="en-US" dirty="0"/>
              <a:t> of it’s descendants</a:t>
            </a:r>
          </a:p>
        </p:txBody>
      </p:sp>
    </p:spTree>
    <p:extLst>
      <p:ext uri="{BB962C8B-B14F-4D97-AF65-F5344CB8AC3E}">
        <p14:creationId xmlns:p14="http://schemas.microsoft.com/office/powerpoint/2010/main" val="392016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5A7709DB-F3A8-2FD3-A538-F073041C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4233"/>
            <a:ext cx="8610600" cy="4939267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DDBBA3A4-2311-F00C-78CA-85F19CAEAC5B}"/>
              </a:ext>
            </a:extLst>
          </p:cNvPr>
          <p:cNvSpPr/>
          <p:nvPr/>
        </p:nvSpPr>
        <p:spPr>
          <a:xfrm>
            <a:off x="5886450" y="57804"/>
            <a:ext cx="2990849" cy="2513946"/>
          </a:xfrm>
          <a:prstGeom prst="donut">
            <a:avLst>
              <a:gd name="adj" fmla="val 4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FFFB-3975-3E2E-A496-967B782F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368" y="361950"/>
            <a:ext cx="2677195" cy="857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		Lead Ta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Brysyn Goodson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E6E1F-6F1A-D6A0-C7A3-B8241EE4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9448" y="1001368"/>
            <a:ext cx="8609931" cy="3215400"/>
          </a:xfrm>
        </p:spPr>
        <p:txBody>
          <a:bodyPr/>
          <a:lstStyle/>
          <a:p>
            <a:r>
              <a:rPr lang="en-US" dirty="0"/>
              <a:t>Office Hour: Wednesdays 12-1 </a:t>
            </a:r>
          </a:p>
          <a:p>
            <a:endParaRPr lang="en-US" dirty="0"/>
          </a:p>
          <a:p>
            <a:r>
              <a:rPr lang="en-US" dirty="0"/>
              <a:t>Email: goodsonb@oregonstate.edu</a:t>
            </a:r>
          </a:p>
          <a:p>
            <a:endParaRPr lang="en-US" dirty="0"/>
          </a:p>
          <a:p>
            <a:r>
              <a:rPr lang="en-US" dirty="0"/>
              <a:t>Hobbies: bodyboarding, climbing, tardigrade hunting, fossil hunting, and stromatolite enthusiast </a:t>
            </a:r>
          </a:p>
        </p:txBody>
      </p:sp>
      <p:pic>
        <p:nvPicPr>
          <p:cNvPr id="7" name="Picture 6" descr="A person surfing on a wave&#10;&#10;Description automatically generated">
            <a:extLst>
              <a:ext uri="{FF2B5EF4-FFF2-40B4-BE49-F238E27FC236}">
                <a16:creationId xmlns:a16="http://schemas.microsoft.com/office/drawing/2014/main" id="{3E46666B-CCB8-E63C-D6B3-53E30ACD7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4" t="6196" r="14197" b="42508"/>
          <a:stretch/>
        </p:blipFill>
        <p:spPr>
          <a:xfrm>
            <a:off x="2189936" y="3438525"/>
            <a:ext cx="1944357" cy="1704975"/>
          </a:xfrm>
          <a:prstGeom prst="rect">
            <a:avLst/>
          </a:prstGeom>
        </p:spPr>
      </p:pic>
      <p:pic>
        <p:nvPicPr>
          <p:cNvPr id="9" name="Picture 8" descr="A person climbing a rock wall&#10;&#10;Description automatically generated">
            <a:extLst>
              <a:ext uri="{FF2B5EF4-FFF2-40B4-BE49-F238E27FC236}">
                <a16:creationId xmlns:a16="http://schemas.microsoft.com/office/drawing/2014/main" id="{36C104F0-7F05-D680-5239-3D60C1BE85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 t="22983" b="10422"/>
          <a:stretch/>
        </p:blipFill>
        <p:spPr>
          <a:xfrm>
            <a:off x="6913624" y="3438525"/>
            <a:ext cx="2219942" cy="1704975"/>
          </a:xfrm>
          <a:prstGeom prst="rect">
            <a:avLst/>
          </a:prstGeom>
        </p:spPr>
      </p:pic>
      <p:pic>
        <p:nvPicPr>
          <p:cNvPr id="11" name="Picture 10" descr="A person sitting on a rock&#10;&#10;Description automatically generated">
            <a:extLst>
              <a:ext uri="{FF2B5EF4-FFF2-40B4-BE49-F238E27FC236}">
                <a16:creationId xmlns:a16="http://schemas.microsoft.com/office/drawing/2014/main" id="{22E7A028-8B6F-048E-D35D-921DE3F90D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4" t="29445" b="27592"/>
          <a:stretch/>
        </p:blipFill>
        <p:spPr>
          <a:xfrm>
            <a:off x="4185361" y="3438525"/>
            <a:ext cx="2677195" cy="1704975"/>
          </a:xfrm>
          <a:prstGeom prst="rect">
            <a:avLst/>
          </a:prstGeom>
        </p:spPr>
      </p:pic>
      <p:pic>
        <p:nvPicPr>
          <p:cNvPr id="10" name="Picture 9" descr="A microscope view of bacteria&#10;&#10;Description automatically generated">
            <a:extLst>
              <a:ext uri="{FF2B5EF4-FFF2-40B4-BE49-F238E27FC236}">
                <a16:creationId xmlns:a16="http://schemas.microsoft.com/office/drawing/2014/main" id="{95BFF31B-E099-79A6-EA2E-30109EFA69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9" t="35717" r="28618" b="45082"/>
          <a:stretch/>
        </p:blipFill>
        <p:spPr>
          <a:xfrm>
            <a:off x="39249" y="3438525"/>
            <a:ext cx="2099619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0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5A7709DB-F3A8-2FD3-A538-F073041C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4233"/>
            <a:ext cx="8610600" cy="4939267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2F376D29-5F0B-F8A1-EF61-24903174F878}"/>
              </a:ext>
            </a:extLst>
          </p:cNvPr>
          <p:cNvSpPr/>
          <p:nvPr/>
        </p:nvSpPr>
        <p:spPr>
          <a:xfrm rot="711201">
            <a:off x="3231228" y="-4775"/>
            <a:ext cx="5805050" cy="3542089"/>
          </a:xfrm>
          <a:prstGeom prst="donut">
            <a:avLst>
              <a:gd name="adj" fmla="val 4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2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5A7709DB-F3A8-2FD3-A538-F073041C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4233"/>
            <a:ext cx="8610600" cy="4939267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2F376D29-5F0B-F8A1-EF61-24903174F878}"/>
              </a:ext>
            </a:extLst>
          </p:cNvPr>
          <p:cNvSpPr/>
          <p:nvPr/>
        </p:nvSpPr>
        <p:spPr>
          <a:xfrm rot="1948709">
            <a:off x="-508036" y="1156490"/>
            <a:ext cx="7419856" cy="3107072"/>
          </a:xfrm>
          <a:prstGeom prst="donut">
            <a:avLst>
              <a:gd name="adj" fmla="val 4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71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5A7709DB-F3A8-2FD3-A538-F073041C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04233"/>
            <a:ext cx="8610600" cy="4939267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A7E9CBB-A370-05D1-D341-8B3ABE862C8E}"/>
              </a:ext>
            </a:extLst>
          </p:cNvPr>
          <p:cNvSpPr/>
          <p:nvPr/>
        </p:nvSpPr>
        <p:spPr>
          <a:xfrm rot="1842251">
            <a:off x="1258255" y="1337201"/>
            <a:ext cx="6725179" cy="202720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772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3"/>
          <p:cNvGrpSpPr/>
          <p:nvPr/>
        </p:nvGrpSpPr>
        <p:grpSpPr>
          <a:xfrm>
            <a:off x="310994" y="1238224"/>
            <a:ext cx="6339869" cy="3497378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73" name="Rectangle 72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59404" y="382916"/>
            <a:ext cx="862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Clade (branch):</a:t>
            </a:r>
          </a:p>
          <a:p>
            <a:r>
              <a:rPr lang="en-US" sz="2400" b="1" dirty="0"/>
              <a:t>  A common ancestor and all its descendents.</a:t>
            </a:r>
          </a:p>
          <a:p>
            <a:r>
              <a:rPr lang="en-US" sz="2400" b="1" dirty="0"/>
              <a:t> 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BDB9B3-A8D2-4B02-8F19-508DD8BD0609}"/>
              </a:ext>
            </a:extLst>
          </p:cNvPr>
          <p:cNvSpPr txBox="1"/>
          <p:nvPr/>
        </p:nvSpPr>
        <p:spPr>
          <a:xfrm>
            <a:off x="1155791" y="1922254"/>
            <a:ext cx="15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5BFA53-D0EC-41FE-A686-F13A9012E846}"/>
              </a:ext>
            </a:extLst>
          </p:cNvPr>
          <p:cNvSpPr txBox="1"/>
          <p:nvPr/>
        </p:nvSpPr>
        <p:spPr>
          <a:xfrm>
            <a:off x="1261685" y="3700148"/>
            <a:ext cx="15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2C0EB-CD07-4187-8D45-ADB2F002C5F2}"/>
              </a:ext>
            </a:extLst>
          </p:cNvPr>
          <p:cNvSpPr txBox="1"/>
          <p:nvPr/>
        </p:nvSpPr>
        <p:spPr>
          <a:xfrm>
            <a:off x="3972662" y="2386614"/>
            <a:ext cx="175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46E09-D245-4808-B2CF-E17F267AF91A}"/>
              </a:ext>
            </a:extLst>
          </p:cNvPr>
          <p:cNvSpPr txBox="1"/>
          <p:nvPr/>
        </p:nvSpPr>
        <p:spPr>
          <a:xfrm>
            <a:off x="3967335" y="1201485"/>
            <a:ext cx="198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2050" name="Picture 2" descr="Eevee | Pokédex">
            <a:extLst>
              <a:ext uri="{FF2B5EF4-FFF2-40B4-BE49-F238E27FC236}">
                <a16:creationId xmlns:a16="http://schemas.microsoft.com/office/drawing/2014/main" id="{49C93EA4-C57E-7032-699B-E8C897DB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2" y="718429"/>
            <a:ext cx="950976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0+] Squirtle Wallpapers | Wallpapers.com">
            <a:extLst>
              <a:ext uri="{FF2B5EF4-FFF2-40B4-BE49-F238E27FC236}">
                <a16:creationId xmlns:a16="http://schemas.microsoft.com/office/drawing/2014/main" id="{9574D5FC-F7E4-322B-1050-CA7D8BEF9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6769022" y="2331155"/>
            <a:ext cx="1091401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owlithe | Monster Wiki | Fandom">
            <a:extLst>
              <a:ext uri="{FF2B5EF4-FFF2-40B4-BE49-F238E27FC236}">
                <a16:creationId xmlns:a16="http://schemas.microsoft.com/office/drawing/2014/main" id="{882592A1-2861-2943-B51C-30D1397B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63" y="1531797"/>
            <a:ext cx="936967" cy="9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anma, Yanmega – Dextraneous">
            <a:extLst>
              <a:ext uri="{FF2B5EF4-FFF2-40B4-BE49-F238E27FC236}">
                <a16:creationId xmlns:a16="http://schemas.microsoft.com/office/drawing/2014/main" id="{4BD36755-B25E-5536-744C-F2C60001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16" y="3221854"/>
            <a:ext cx="1062828" cy="10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lbat | Pokédex">
            <a:extLst>
              <a:ext uri="{FF2B5EF4-FFF2-40B4-BE49-F238E27FC236}">
                <a16:creationId xmlns:a16="http://schemas.microsoft.com/office/drawing/2014/main" id="{0BC85701-CE2D-6B9B-D910-128199E7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1" y="4015561"/>
            <a:ext cx="1169485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A8023-B55C-78D8-AE41-6022AF82243D}"/>
              </a:ext>
            </a:extLst>
          </p:cNvPr>
          <p:cNvSpPr txBox="1"/>
          <p:nvPr/>
        </p:nvSpPr>
        <p:spPr>
          <a:xfrm>
            <a:off x="4888959" y="3667976"/>
            <a:ext cx="175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Six legs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014D4-4728-E03E-6AC7-B755E8321DF5}"/>
              </a:ext>
            </a:extLst>
          </p:cNvPr>
          <p:cNvSpPr txBox="1"/>
          <p:nvPr/>
        </p:nvSpPr>
        <p:spPr>
          <a:xfrm>
            <a:off x="-103751" y="2836032"/>
            <a:ext cx="1316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</p:spTree>
    <p:extLst>
      <p:ext uri="{BB962C8B-B14F-4D97-AF65-F5344CB8AC3E}">
        <p14:creationId xmlns:p14="http://schemas.microsoft.com/office/powerpoint/2010/main" val="9413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3"/>
          <p:cNvGrpSpPr/>
          <p:nvPr/>
        </p:nvGrpSpPr>
        <p:grpSpPr>
          <a:xfrm>
            <a:off x="310994" y="1238224"/>
            <a:ext cx="6339869" cy="3497378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73" name="Rectangle 72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59404" y="382916"/>
            <a:ext cx="8625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many clades do you see in this tree?</a:t>
            </a:r>
          </a:p>
          <a:p>
            <a:r>
              <a:rPr lang="en-US" sz="2400" b="1" dirty="0"/>
              <a:t>     </a:t>
            </a:r>
          </a:p>
        </p:txBody>
      </p:sp>
      <p:pic>
        <p:nvPicPr>
          <p:cNvPr id="2050" name="Picture 2" descr="Eevee | Pokédex">
            <a:extLst>
              <a:ext uri="{FF2B5EF4-FFF2-40B4-BE49-F238E27FC236}">
                <a16:creationId xmlns:a16="http://schemas.microsoft.com/office/drawing/2014/main" id="{49C93EA4-C57E-7032-699B-E8C897DB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2" y="718429"/>
            <a:ext cx="950976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0+] Squirtle Wallpapers | Wallpapers.com">
            <a:extLst>
              <a:ext uri="{FF2B5EF4-FFF2-40B4-BE49-F238E27FC236}">
                <a16:creationId xmlns:a16="http://schemas.microsoft.com/office/drawing/2014/main" id="{9574D5FC-F7E4-322B-1050-CA7D8BEF9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6769022" y="2331155"/>
            <a:ext cx="1091401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owlithe | Monster Wiki | Fandom">
            <a:extLst>
              <a:ext uri="{FF2B5EF4-FFF2-40B4-BE49-F238E27FC236}">
                <a16:creationId xmlns:a16="http://schemas.microsoft.com/office/drawing/2014/main" id="{882592A1-2861-2943-B51C-30D1397B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63" y="1531797"/>
            <a:ext cx="936967" cy="9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anma, Yanmega – Dextraneous">
            <a:extLst>
              <a:ext uri="{FF2B5EF4-FFF2-40B4-BE49-F238E27FC236}">
                <a16:creationId xmlns:a16="http://schemas.microsoft.com/office/drawing/2014/main" id="{4BD36755-B25E-5536-744C-F2C60001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16" y="3221854"/>
            <a:ext cx="1062828" cy="10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0D5814-D0A5-8BB8-4B72-783FA3EE8A26}"/>
              </a:ext>
            </a:extLst>
          </p:cNvPr>
          <p:cNvSpPr/>
          <p:nvPr/>
        </p:nvSpPr>
        <p:spPr>
          <a:xfrm>
            <a:off x="771726" y="910666"/>
            <a:ext cx="8112869" cy="4152494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DCB14B-1CA1-A0A2-AF2D-DACB5AE430F3}"/>
              </a:ext>
            </a:extLst>
          </p:cNvPr>
          <p:cNvSpPr/>
          <p:nvPr/>
        </p:nvSpPr>
        <p:spPr>
          <a:xfrm>
            <a:off x="2523243" y="1029073"/>
            <a:ext cx="6134911" cy="22438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35E07-0FB3-3A09-8248-E4486FBB73AF}"/>
              </a:ext>
            </a:extLst>
          </p:cNvPr>
          <p:cNvSpPr/>
          <p:nvPr/>
        </p:nvSpPr>
        <p:spPr>
          <a:xfrm>
            <a:off x="4245991" y="3352169"/>
            <a:ext cx="3968885" cy="1557236"/>
          </a:xfrm>
          <a:prstGeom prst="rect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7D20E-A875-ECBE-934A-BAD3B0CC8FB4}"/>
              </a:ext>
            </a:extLst>
          </p:cNvPr>
          <p:cNvSpPr/>
          <p:nvPr/>
        </p:nvSpPr>
        <p:spPr>
          <a:xfrm>
            <a:off x="5809411" y="1012055"/>
            <a:ext cx="2354094" cy="13813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4" descr="Golbat | Pokédex">
            <a:extLst>
              <a:ext uri="{FF2B5EF4-FFF2-40B4-BE49-F238E27FC236}">
                <a16:creationId xmlns:a16="http://schemas.microsoft.com/office/drawing/2014/main" id="{5C137BF0-BBA2-97FF-6FEC-71702321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1" y="4015561"/>
            <a:ext cx="1169485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DEC7D-1369-255A-480E-116C0EB06E63}"/>
              </a:ext>
            </a:extLst>
          </p:cNvPr>
          <p:cNvSpPr txBox="1"/>
          <p:nvPr/>
        </p:nvSpPr>
        <p:spPr>
          <a:xfrm>
            <a:off x="7159292" y="473180"/>
            <a:ext cx="42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4!</a:t>
            </a:r>
          </a:p>
        </p:txBody>
      </p:sp>
    </p:spTree>
    <p:extLst>
      <p:ext uri="{BB962C8B-B14F-4D97-AF65-F5344CB8AC3E}">
        <p14:creationId xmlns:p14="http://schemas.microsoft.com/office/powerpoint/2010/main" val="1770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93"/>
          <p:cNvGrpSpPr/>
          <p:nvPr/>
        </p:nvGrpSpPr>
        <p:grpSpPr>
          <a:xfrm>
            <a:off x="310994" y="1238224"/>
            <a:ext cx="6339869" cy="3497378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73" name="Rectangle 72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59404" y="382916"/>
            <a:ext cx="8625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do we build a phylogenetic tree?</a:t>
            </a:r>
          </a:p>
          <a:p>
            <a:r>
              <a:rPr lang="en-US" sz="2400" b="1" dirty="0"/>
              <a:t> 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BDB9B3-A8D2-4B02-8F19-508DD8BD0609}"/>
              </a:ext>
            </a:extLst>
          </p:cNvPr>
          <p:cNvSpPr txBox="1"/>
          <p:nvPr/>
        </p:nvSpPr>
        <p:spPr>
          <a:xfrm>
            <a:off x="1155791" y="1922254"/>
            <a:ext cx="15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5BFA53-D0EC-41FE-A686-F13A9012E846}"/>
              </a:ext>
            </a:extLst>
          </p:cNvPr>
          <p:cNvSpPr txBox="1"/>
          <p:nvPr/>
        </p:nvSpPr>
        <p:spPr>
          <a:xfrm>
            <a:off x="1261685" y="3700148"/>
            <a:ext cx="15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92C0EB-CD07-4187-8D45-ADB2F002C5F2}"/>
              </a:ext>
            </a:extLst>
          </p:cNvPr>
          <p:cNvSpPr txBox="1"/>
          <p:nvPr/>
        </p:nvSpPr>
        <p:spPr>
          <a:xfrm>
            <a:off x="3972662" y="2386614"/>
            <a:ext cx="175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E46E09-D245-4808-B2CF-E17F267AF91A}"/>
              </a:ext>
            </a:extLst>
          </p:cNvPr>
          <p:cNvSpPr txBox="1"/>
          <p:nvPr/>
        </p:nvSpPr>
        <p:spPr>
          <a:xfrm>
            <a:off x="3967335" y="1201485"/>
            <a:ext cx="198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2050" name="Picture 2" descr="Eevee | Pokédex">
            <a:extLst>
              <a:ext uri="{FF2B5EF4-FFF2-40B4-BE49-F238E27FC236}">
                <a16:creationId xmlns:a16="http://schemas.microsoft.com/office/drawing/2014/main" id="{49C93EA4-C57E-7032-699B-E8C897DB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2" y="718429"/>
            <a:ext cx="950976" cy="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00+] Squirtle Wallpapers | Wallpapers.com">
            <a:extLst>
              <a:ext uri="{FF2B5EF4-FFF2-40B4-BE49-F238E27FC236}">
                <a16:creationId xmlns:a16="http://schemas.microsoft.com/office/drawing/2014/main" id="{9574D5FC-F7E4-322B-1050-CA7D8BEF9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6769022" y="2331155"/>
            <a:ext cx="1091401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owlithe | Monster Wiki | Fandom">
            <a:extLst>
              <a:ext uri="{FF2B5EF4-FFF2-40B4-BE49-F238E27FC236}">
                <a16:creationId xmlns:a16="http://schemas.microsoft.com/office/drawing/2014/main" id="{882592A1-2861-2943-B51C-30D1397B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63" y="1531797"/>
            <a:ext cx="936967" cy="93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anma, Yanmega – Dextraneous">
            <a:extLst>
              <a:ext uri="{FF2B5EF4-FFF2-40B4-BE49-F238E27FC236}">
                <a16:creationId xmlns:a16="http://schemas.microsoft.com/office/drawing/2014/main" id="{4BD36755-B25E-5536-744C-F2C60001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16" y="3221854"/>
            <a:ext cx="1062828" cy="10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lbat | Pokédex">
            <a:extLst>
              <a:ext uri="{FF2B5EF4-FFF2-40B4-BE49-F238E27FC236}">
                <a16:creationId xmlns:a16="http://schemas.microsoft.com/office/drawing/2014/main" id="{0BC85701-CE2D-6B9B-D910-128199E7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01" y="4015561"/>
            <a:ext cx="1169485" cy="11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A8023-B55C-78D8-AE41-6022AF82243D}"/>
              </a:ext>
            </a:extLst>
          </p:cNvPr>
          <p:cNvSpPr txBox="1"/>
          <p:nvPr/>
        </p:nvSpPr>
        <p:spPr>
          <a:xfrm>
            <a:off x="4888959" y="3667976"/>
            <a:ext cx="175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Six legs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014D4-4728-E03E-6AC7-B755E8321DF5}"/>
              </a:ext>
            </a:extLst>
          </p:cNvPr>
          <p:cNvSpPr txBox="1"/>
          <p:nvPr/>
        </p:nvSpPr>
        <p:spPr>
          <a:xfrm>
            <a:off x="-103751" y="2836032"/>
            <a:ext cx="1316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</p:spTree>
    <p:extLst>
      <p:ext uri="{BB962C8B-B14F-4D97-AF65-F5344CB8AC3E}">
        <p14:creationId xmlns:p14="http://schemas.microsoft.com/office/powerpoint/2010/main" val="417505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336901"/>
              </p:ext>
            </p:extLst>
          </p:nvPr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8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61005"/>
              </p:ext>
            </p:extLst>
          </p:nvPr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0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65439"/>
              </p:ext>
            </p:extLst>
          </p:nvPr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46637"/>
              </p:ext>
            </p:extLst>
          </p:nvPr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8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48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78" y="872285"/>
            <a:ext cx="3619692" cy="16699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3500" dirty="0">
                <a:solidFill>
                  <a:srgbClr val="FFFFFF"/>
                </a:solidFill>
              </a:rPr>
              <a:t>Housekeeping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934" y="345651"/>
            <a:ext cx="3621024" cy="83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080" y="345651"/>
            <a:ext cx="3621024" cy="83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6826" y="775042"/>
            <a:ext cx="3641278" cy="3619057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457200">
              <a:spcAft>
                <a:spcPts val="600"/>
              </a:spcAft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DUE TODAY</a:t>
            </a:r>
          </a:p>
          <a:p>
            <a:pPr defTabSz="457200">
              <a:spcAft>
                <a:spcPts val="600"/>
              </a:spcAft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Lab 2 pre-lab</a:t>
            </a:r>
          </a:p>
          <a:p>
            <a:pPr defTabSz="457200">
              <a:spcAft>
                <a:spcPts val="600"/>
              </a:spcAft>
            </a:pPr>
            <a:endParaRPr lang="en-US" sz="15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DUE NEXT WEEK</a:t>
            </a:r>
          </a:p>
          <a:p>
            <a:pPr defTabSz="457200">
              <a:spcAft>
                <a:spcPts val="600"/>
              </a:spcAft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Lab 3 pre-lab</a:t>
            </a:r>
          </a:p>
          <a:p>
            <a:pPr defTabSz="457200">
              <a:spcAft>
                <a:spcPts val="600"/>
              </a:spcAft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Building Trees Take Home </a:t>
            </a:r>
          </a:p>
          <a:p>
            <a:pPr marL="0" indent="0" defTabSz="457200">
              <a:spcAft>
                <a:spcPts val="600"/>
              </a:spcAft>
              <a:buNone/>
            </a:pPr>
            <a:endParaRPr lang="en-US" sz="15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defTabSz="457200">
              <a:spcAft>
                <a:spcPts val="600"/>
              </a:spcAft>
              <a:buNone/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GENERAL</a:t>
            </a:r>
          </a:p>
          <a:p>
            <a:pPr defTabSz="457200">
              <a:spcAft>
                <a:spcPts val="600"/>
              </a:spcAft>
            </a:pPr>
            <a:r>
              <a:rPr lang="en-US" sz="1500" dirty="0">
                <a:solidFill>
                  <a:schemeClr val="accent2">
                    <a:lumMod val="50000"/>
                  </a:schemeClr>
                </a:solidFill>
              </a:rPr>
              <a:t>Skills demonstrations start next week</a:t>
            </a:r>
          </a:p>
          <a:p>
            <a:pPr defTabSz="457200">
              <a:spcAft>
                <a:spcPts val="600"/>
              </a:spcAft>
            </a:pPr>
            <a:endParaRPr lang="en-US" sz="15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 descr="A lizard in a glass tank&#10;&#10;Description automatically generated">
            <a:extLst>
              <a:ext uri="{FF2B5EF4-FFF2-40B4-BE49-F238E27FC236}">
                <a16:creationId xmlns:a16="http://schemas.microsoft.com/office/drawing/2014/main" id="{B01DF5C2-FB17-3B46-56BC-D100A3C91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12163" r="26300" b="12163"/>
          <a:stretch/>
        </p:blipFill>
        <p:spPr>
          <a:xfrm rot="5400000">
            <a:off x="1301958" y="1835521"/>
            <a:ext cx="1980974" cy="29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6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7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DD697-DD73-24CE-7524-F7B04235D60A}"/>
              </a:ext>
            </a:extLst>
          </p:cNvPr>
          <p:cNvSpPr txBox="1"/>
          <p:nvPr/>
        </p:nvSpPr>
        <p:spPr>
          <a:xfrm>
            <a:off x="2279597" y="1571426"/>
            <a:ext cx="2622834" cy="92333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700" dirty="0"/>
              <a:t>This is called a </a:t>
            </a:r>
            <a:br>
              <a:rPr lang="en-US" sz="2700" dirty="0"/>
            </a:br>
            <a:r>
              <a:rPr lang="en-US" sz="2700" dirty="0"/>
              <a:t>Character Matrix</a:t>
            </a:r>
          </a:p>
        </p:txBody>
      </p:sp>
    </p:spTree>
    <p:extLst>
      <p:ext uri="{BB962C8B-B14F-4D97-AF65-F5344CB8AC3E}">
        <p14:creationId xmlns:p14="http://schemas.microsoft.com/office/powerpoint/2010/main" val="25009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E5D633-9955-B563-4D2B-82C2013D491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828624"/>
          <a:ext cx="6633165" cy="42448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9185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940814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1411222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1526210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745734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57339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82110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59673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143000" y="382083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  <a:p>
            <a:r>
              <a:rPr lang="en-US" sz="2000" b="1" dirty="0"/>
              <a:t>     </a:t>
            </a:r>
          </a:p>
        </p:txBody>
      </p:sp>
      <p:pic>
        <p:nvPicPr>
          <p:cNvPr id="4" name="Picture 2" descr="Eevee | Pokédex">
            <a:extLst>
              <a:ext uri="{FF2B5EF4-FFF2-40B4-BE49-F238E27FC236}">
                <a16:creationId xmlns:a16="http://schemas.microsoft.com/office/drawing/2014/main" id="{175FF688-96D4-1021-EB11-796CD172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139996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owlithe | Monster Wiki | Fandom">
            <a:extLst>
              <a:ext uri="{FF2B5EF4-FFF2-40B4-BE49-F238E27FC236}">
                <a16:creationId xmlns:a16="http://schemas.microsoft.com/office/drawing/2014/main" id="{5A560157-E78A-809F-E008-B88742B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40" y="2241780"/>
            <a:ext cx="773548" cy="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+] Squirtle Wallpapers | Wallpapers.com">
            <a:extLst>
              <a:ext uri="{FF2B5EF4-FFF2-40B4-BE49-F238E27FC236}">
                <a16:creationId xmlns:a16="http://schemas.microsoft.com/office/drawing/2014/main" id="{FDF36265-8473-4156-5A63-A937C2FB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1148137" y="3067459"/>
            <a:ext cx="694944" cy="6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Yanma, Yanmega – Dextraneous">
            <a:extLst>
              <a:ext uri="{FF2B5EF4-FFF2-40B4-BE49-F238E27FC236}">
                <a16:creationId xmlns:a16="http://schemas.microsoft.com/office/drawing/2014/main" id="{A2FBADD3-16FD-ABD3-92C3-BECC285F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4" y="3781763"/>
            <a:ext cx="69494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olbat | Pokédex">
            <a:extLst>
              <a:ext uri="{FF2B5EF4-FFF2-40B4-BE49-F238E27FC236}">
                <a16:creationId xmlns:a16="http://schemas.microsoft.com/office/drawing/2014/main" id="{6270410B-55AB-FA7A-EB41-1C04AEA7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2" y="4406601"/>
            <a:ext cx="736899" cy="73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DD697-DD73-24CE-7524-F7B04235D60A}"/>
              </a:ext>
            </a:extLst>
          </p:cNvPr>
          <p:cNvSpPr txBox="1"/>
          <p:nvPr/>
        </p:nvSpPr>
        <p:spPr>
          <a:xfrm>
            <a:off x="2279597" y="1571426"/>
            <a:ext cx="2622834" cy="92333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700" dirty="0"/>
              <a:t>This is called a </a:t>
            </a:r>
            <a:br>
              <a:rPr lang="en-US" sz="2700" dirty="0"/>
            </a:br>
            <a:r>
              <a:rPr lang="en-US" sz="2700" dirty="0"/>
              <a:t>Character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A1D1E-8CE5-A4E0-CF05-93D917A5EBDB}"/>
              </a:ext>
            </a:extLst>
          </p:cNvPr>
          <p:cNvSpPr txBox="1"/>
          <p:nvPr/>
        </p:nvSpPr>
        <p:spPr>
          <a:xfrm>
            <a:off x="5031465" y="2046905"/>
            <a:ext cx="3665875" cy="258532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Trait data needs to be </a:t>
            </a:r>
            <a:br>
              <a:rPr lang="en-US" sz="2700" dirty="0"/>
            </a:br>
            <a:r>
              <a:rPr lang="en-US" sz="2700" dirty="0"/>
              <a:t>present/absent.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If given data that is not </a:t>
            </a:r>
            <a:br>
              <a:rPr lang="en-US" sz="2700" dirty="0"/>
            </a:br>
            <a:r>
              <a:rPr lang="en-US" sz="2700" dirty="0"/>
              <a:t>present/absent – change </a:t>
            </a:r>
            <a:br>
              <a:rPr lang="en-US" sz="2700" dirty="0"/>
            </a:br>
            <a:r>
              <a:rPr lang="en-US" sz="2700" dirty="0"/>
              <a:t>the trait description </a:t>
            </a:r>
          </a:p>
        </p:txBody>
      </p:sp>
    </p:spTree>
    <p:extLst>
      <p:ext uri="{BB962C8B-B14F-4D97-AF65-F5344CB8AC3E}">
        <p14:creationId xmlns:p14="http://schemas.microsoft.com/office/powerpoint/2010/main" val="50828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739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1AEED-C51C-E7C9-37D0-596EEE61FED9}"/>
              </a:ext>
            </a:extLst>
          </p:cNvPr>
          <p:cNvSpPr txBox="1"/>
          <p:nvPr/>
        </p:nvSpPr>
        <p:spPr>
          <a:xfrm>
            <a:off x="452887" y="970145"/>
            <a:ext cx="4119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Start with most prevalent traits. </a:t>
            </a:r>
            <a:br>
              <a:rPr lang="en-US" sz="2400" dirty="0">
                <a:solidFill>
                  <a:schemeClr val="accent1"/>
                </a:solidFill>
              </a:rPr>
            </a:b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3C2895F-5328-52FE-8DEF-CA7233CF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7350"/>
            <a:ext cx="4512640" cy="28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0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739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1AEED-C51C-E7C9-37D0-596EEE61FED9}"/>
              </a:ext>
            </a:extLst>
          </p:cNvPr>
          <p:cNvSpPr txBox="1"/>
          <p:nvPr/>
        </p:nvSpPr>
        <p:spPr>
          <a:xfrm>
            <a:off x="452887" y="970145"/>
            <a:ext cx="4119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 are shared by all – and must be the ancestral trait.</a:t>
            </a:r>
          </a:p>
        </p:txBody>
      </p:sp>
      <p:pic>
        <p:nvPicPr>
          <p:cNvPr id="10" name="Picture 9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3C2895F-5328-52FE-8DEF-CA7233CF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7350"/>
            <a:ext cx="4512640" cy="288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</p:spTree>
    <p:extLst>
      <p:ext uri="{BB962C8B-B14F-4D97-AF65-F5344CB8AC3E}">
        <p14:creationId xmlns:p14="http://schemas.microsoft.com/office/powerpoint/2010/main" val="97975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739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pic>
        <p:nvPicPr>
          <p:cNvPr id="10" name="Picture 9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3C2895F-5328-52FE-8DEF-CA7233CF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7350"/>
            <a:ext cx="4512640" cy="288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0A770-DAA7-C4C3-D3F0-0F6D1A68F207}"/>
              </a:ext>
            </a:extLst>
          </p:cNvPr>
          <p:cNvSpPr txBox="1"/>
          <p:nvPr/>
        </p:nvSpPr>
        <p:spPr>
          <a:xfrm>
            <a:off x="443531" y="94875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Check if any Pokémon (rows) have </a:t>
            </a:r>
            <a:r>
              <a:rPr lang="en-US" sz="1800" i="1" dirty="0">
                <a:solidFill>
                  <a:schemeClr val="accent1"/>
                </a:solidFill>
              </a:rPr>
              <a:t>only</a:t>
            </a:r>
            <a:r>
              <a:rPr lang="en-US" sz="1800" dirty="0">
                <a:solidFill>
                  <a:schemeClr val="accent1"/>
                </a:solidFill>
              </a:rPr>
              <a:t> the ancestral trait 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(a 0 everywhere else)</a:t>
            </a:r>
          </a:p>
        </p:txBody>
      </p:sp>
    </p:spTree>
    <p:extLst>
      <p:ext uri="{BB962C8B-B14F-4D97-AF65-F5344CB8AC3E}">
        <p14:creationId xmlns:p14="http://schemas.microsoft.com/office/powerpoint/2010/main" val="277328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739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pic>
        <p:nvPicPr>
          <p:cNvPr id="10" name="Picture 9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3C2895F-5328-52FE-8DEF-CA7233CF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42" y="826098"/>
            <a:ext cx="4512640" cy="288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325987" y="982942"/>
            <a:ext cx="429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When placing an organism, check if others differ by just one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FEB67-B9ED-8EDB-0DB5-6A4E235FEC5F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224779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739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pic>
        <p:nvPicPr>
          <p:cNvPr id="10" name="Picture 9" descr="A grid of numbers and symbols&#10;&#10;Description automatically generated">
            <a:extLst>
              <a:ext uri="{FF2B5EF4-FFF2-40B4-BE49-F238E27FC236}">
                <a16:creationId xmlns:a16="http://schemas.microsoft.com/office/drawing/2014/main" id="{F3C2895F-5328-52FE-8DEF-CA7233CF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42" y="826098"/>
            <a:ext cx="4512640" cy="288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325987" y="982942"/>
            <a:ext cx="4295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When placing an organism, check if others differ by just one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D25963-5777-0FC3-5E0D-87D7913220EC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1209617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123645" y="1166629"/>
            <a:ext cx="429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Repeat with ‘reduced’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6EB9C067-25DF-2C20-76A4-B158ECB3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59344"/>
              </p:ext>
            </p:extLst>
          </p:nvPr>
        </p:nvGraphicFramePr>
        <p:xfrm>
          <a:off x="4559410" y="708453"/>
          <a:ext cx="4321427" cy="293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7472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612929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919394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994307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91692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41876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pic>
        <p:nvPicPr>
          <p:cNvPr id="17" name="Picture 2" descr="Eevee | Pokédex">
            <a:extLst>
              <a:ext uri="{FF2B5EF4-FFF2-40B4-BE49-F238E27FC236}">
                <a16:creationId xmlns:a16="http://schemas.microsoft.com/office/drawing/2014/main" id="{C5BD0830-BF3B-7803-0327-DA8A2C2C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24" y="1514511"/>
            <a:ext cx="546077" cy="5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Growlithe | Monster Wiki | Fandom">
            <a:extLst>
              <a:ext uri="{FF2B5EF4-FFF2-40B4-BE49-F238E27FC236}">
                <a16:creationId xmlns:a16="http://schemas.microsoft.com/office/drawing/2014/main" id="{13C62A14-299A-DDE4-8A15-C664B140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44" y="1934369"/>
            <a:ext cx="503957" cy="5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100+] Squirtle Wallpapers | Wallpapers.com">
            <a:extLst>
              <a:ext uri="{FF2B5EF4-FFF2-40B4-BE49-F238E27FC236}">
                <a16:creationId xmlns:a16="http://schemas.microsoft.com/office/drawing/2014/main" id="{39434B80-55F0-C55B-E10A-7195359C7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4686454" y="2447486"/>
            <a:ext cx="452747" cy="3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Yanma, Yanmega – Dextraneous">
            <a:extLst>
              <a:ext uri="{FF2B5EF4-FFF2-40B4-BE49-F238E27FC236}">
                <a16:creationId xmlns:a16="http://schemas.microsoft.com/office/drawing/2014/main" id="{BAE85726-BD55-0DF2-ED05-849FAB6A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55" y="2796481"/>
            <a:ext cx="452747" cy="4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Golbat | Pokédex">
            <a:extLst>
              <a:ext uri="{FF2B5EF4-FFF2-40B4-BE49-F238E27FC236}">
                <a16:creationId xmlns:a16="http://schemas.microsoft.com/office/drawing/2014/main" id="{ABFA6190-25DE-0BFB-15B2-D455D4FD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54" y="3232830"/>
            <a:ext cx="480080" cy="4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CF6B49-2132-F874-7E2C-1125A486EEBB}"/>
              </a:ext>
            </a:extLst>
          </p:cNvPr>
          <p:cNvCxnSpPr/>
          <p:nvPr/>
        </p:nvCxnSpPr>
        <p:spPr>
          <a:xfrm>
            <a:off x="5287570" y="3478732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57AB6-F8B2-E2D3-4A0B-D790BD5F67E7}"/>
              </a:ext>
            </a:extLst>
          </p:cNvPr>
          <p:cNvCxnSpPr/>
          <p:nvPr/>
        </p:nvCxnSpPr>
        <p:spPr>
          <a:xfrm>
            <a:off x="5287570" y="3028950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D41EBA-DC03-114C-3A49-E64B41E6ABC9}"/>
              </a:ext>
            </a:extLst>
          </p:cNvPr>
          <p:cNvCxnSpPr>
            <a:cxnSpLocks/>
          </p:cNvCxnSpPr>
          <p:nvPr/>
        </p:nvCxnSpPr>
        <p:spPr>
          <a:xfrm>
            <a:off x="7831506" y="2647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9135C2-85E7-7D03-00C9-AECCF2A8B313}"/>
              </a:ext>
            </a:extLst>
          </p:cNvPr>
          <p:cNvCxnSpPr>
            <a:cxnSpLocks/>
          </p:cNvCxnSpPr>
          <p:nvPr/>
        </p:nvCxnSpPr>
        <p:spPr>
          <a:xfrm>
            <a:off x="7831506" y="2266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CFBF21-C834-CCD1-3DC3-56FB6C7D76F0}"/>
              </a:ext>
            </a:extLst>
          </p:cNvPr>
          <p:cNvCxnSpPr>
            <a:cxnSpLocks/>
          </p:cNvCxnSpPr>
          <p:nvPr/>
        </p:nvCxnSpPr>
        <p:spPr>
          <a:xfrm>
            <a:off x="7831506" y="18097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31BBCC-9806-14DC-F388-528C835AC2F0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399692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339289" y="1176351"/>
            <a:ext cx="429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Most prevalent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6EB9C067-25DF-2C20-76A4-B158ECB3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74816"/>
              </p:ext>
            </p:extLst>
          </p:nvPr>
        </p:nvGraphicFramePr>
        <p:xfrm>
          <a:off x="4559410" y="708453"/>
          <a:ext cx="4321427" cy="293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7472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612929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919394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994307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91692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41876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pic>
        <p:nvPicPr>
          <p:cNvPr id="17" name="Picture 2" descr="Eevee | Pokédex">
            <a:extLst>
              <a:ext uri="{FF2B5EF4-FFF2-40B4-BE49-F238E27FC236}">
                <a16:creationId xmlns:a16="http://schemas.microsoft.com/office/drawing/2014/main" id="{C5BD0830-BF3B-7803-0327-DA8A2C2C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24" y="1514511"/>
            <a:ext cx="546077" cy="5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Growlithe | Monster Wiki | Fandom">
            <a:extLst>
              <a:ext uri="{FF2B5EF4-FFF2-40B4-BE49-F238E27FC236}">
                <a16:creationId xmlns:a16="http://schemas.microsoft.com/office/drawing/2014/main" id="{13C62A14-299A-DDE4-8A15-C664B140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44" y="1934369"/>
            <a:ext cx="503957" cy="5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100+] Squirtle Wallpapers | Wallpapers.com">
            <a:extLst>
              <a:ext uri="{FF2B5EF4-FFF2-40B4-BE49-F238E27FC236}">
                <a16:creationId xmlns:a16="http://schemas.microsoft.com/office/drawing/2014/main" id="{39434B80-55F0-C55B-E10A-7195359C7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4686454" y="2447486"/>
            <a:ext cx="452747" cy="3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Yanma, Yanmega – Dextraneous">
            <a:extLst>
              <a:ext uri="{FF2B5EF4-FFF2-40B4-BE49-F238E27FC236}">
                <a16:creationId xmlns:a16="http://schemas.microsoft.com/office/drawing/2014/main" id="{BAE85726-BD55-0DF2-ED05-849FAB6A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55" y="2796481"/>
            <a:ext cx="452747" cy="4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Golbat | Pokédex">
            <a:extLst>
              <a:ext uri="{FF2B5EF4-FFF2-40B4-BE49-F238E27FC236}">
                <a16:creationId xmlns:a16="http://schemas.microsoft.com/office/drawing/2014/main" id="{ABFA6190-25DE-0BFB-15B2-D455D4FD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54" y="3232830"/>
            <a:ext cx="480080" cy="4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CF6B49-2132-F874-7E2C-1125A486EEBB}"/>
              </a:ext>
            </a:extLst>
          </p:cNvPr>
          <p:cNvCxnSpPr/>
          <p:nvPr/>
        </p:nvCxnSpPr>
        <p:spPr>
          <a:xfrm>
            <a:off x="5287570" y="3478732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57AB6-F8B2-E2D3-4A0B-D790BD5F67E7}"/>
              </a:ext>
            </a:extLst>
          </p:cNvPr>
          <p:cNvCxnSpPr/>
          <p:nvPr/>
        </p:nvCxnSpPr>
        <p:spPr>
          <a:xfrm>
            <a:off x="5287570" y="3028950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D41EBA-DC03-114C-3A49-E64B41E6ABC9}"/>
              </a:ext>
            </a:extLst>
          </p:cNvPr>
          <p:cNvCxnSpPr>
            <a:cxnSpLocks/>
          </p:cNvCxnSpPr>
          <p:nvPr/>
        </p:nvCxnSpPr>
        <p:spPr>
          <a:xfrm>
            <a:off x="7831506" y="2647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9135C2-85E7-7D03-00C9-AECCF2A8B313}"/>
              </a:ext>
            </a:extLst>
          </p:cNvPr>
          <p:cNvCxnSpPr>
            <a:cxnSpLocks/>
          </p:cNvCxnSpPr>
          <p:nvPr/>
        </p:nvCxnSpPr>
        <p:spPr>
          <a:xfrm>
            <a:off x="7831506" y="2266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CFBF21-C834-CCD1-3DC3-56FB6C7D76F0}"/>
              </a:ext>
            </a:extLst>
          </p:cNvPr>
          <p:cNvCxnSpPr>
            <a:cxnSpLocks/>
          </p:cNvCxnSpPr>
          <p:nvPr/>
        </p:nvCxnSpPr>
        <p:spPr>
          <a:xfrm>
            <a:off x="7831506" y="18097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44B95F-9DF9-F1C7-3D50-ADDB9D5A46EC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D446EF46-E0AC-BF83-D29F-C7AB6B3CBA86}"/>
              </a:ext>
            </a:extLst>
          </p:cNvPr>
          <p:cNvSpPr/>
          <p:nvPr/>
        </p:nvSpPr>
        <p:spPr>
          <a:xfrm>
            <a:off x="5221234" y="1514511"/>
            <a:ext cx="646166" cy="1454032"/>
          </a:xfrm>
          <a:prstGeom prst="donut">
            <a:avLst>
              <a:gd name="adj" fmla="val 751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9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2900"/>
            <a:ext cx="2777490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340232"/>
            <a:ext cx="2777490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1022"/>
            <a:ext cx="9143999" cy="4692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542924"/>
            <a:ext cx="2777490" cy="4249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7232" y="778475"/>
            <a:ext cx="2290568" cy="3531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800" dirty="0">
                <a:solidFill>
                  <a:srgbClr val="FFFEFF"/>
                </a:solidFill>
              </a:rPr>
              <a:t>Recap: natural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2204" y="778475"/>
            <a:ext cx="4223918" cy="1647845"/>
          </a:xfrm>
        </p:spPr>
        <p:txBody>
          <a:bodyPr>
            <a:normAutofit/>
          </a:bodyPr>
          <a:lstStyle/>
          <a:p>
            <a:pPr marL="0" indent="0" defTabSz="353187">
              <a:spcAft>
                <a:spcPts val="464"/>
              </a:spcAft>
              <a:buNone/>
            </a:pPr>
            <a:r>
              <a:rPr lang="en-US" sz="2472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3 requirements for evolution </a:t>
            </a:r>
            <a:br>
              <a:rPr lang="en-US" sz="2472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r>
              <a:rPr lang="en-US" sz="2472" i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by natural selection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A6654-37FE-45C2-96C9-9289D2AAE11E}"/>
              </a:ext>
            </a:extLst>
          </p:cNvPr>
          <p:cNvSpPr txBox="1"/>
          <p:nvPr/>
        </p:nvSpPr>
        <p:spPr>
          <a:xfrm>
            <a:off x="879086" y="2216745"/>
            <a:ext cx="3406328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70916">
              <a:spcAft>
                <a:spcPts val="600"/>
              </a:spcAft>
            </a:pPr>
            <a:r>
              <a:rPr lang="en-US" sz="41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329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ariation</a:t>
            </a:r>
          </a:p>
          <a:p>
            <a:pPr defTabSz="470916">
              <a:spcAft>
                <a:spcPts val="600"/>
              </a:spcAft>
            </a:pPr>
            <a:r>
              <a:rPr lang="en-US" sz="41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329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eritability</a:t>
            </a:r>
          </a:p>
          <a:p>
            <a:pPr defTabSz="470916">
              <a:spcAft>
                <a:spcPts val="600"/>
              </a:spcAft>
            </a:pPr>
            <a:r>
              <a:rPr lang="en-US" sz="41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329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election</a:t>
            </a:r>
            <a:endParaRPr lang="en-US" sz="3200" dirty="0"/>
          </a:p>
        </p:txBody>
      </p:sp>
      <p:pic>
        <p:nvPicPr>
          <p:cNvPr id="1026" name="Picture 2" descr="VHS Tapes - Keep Truckee Green">
            <a:extLst>
              <a:ext uri="{FF2B5EF4-FFF2-40B4-BE49-F238E27FC236}">
                <a16:creationId xmlns:a16="http://schemas.microsoft.com/office/drawing/2014/main" id="{7A2074E2-3C66-BD49-8D0E-3BB745EF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04" y="2216745"/>
            <a:ext cx="2867025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49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50687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339289" y="1176351"/>
            <a:ext cx="429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Add new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6EB9C067-25DF-2C20-76A4-B158ECB328C5}"/>
              </a:ext>
            </a:extLst>
          </p:cNvPr>
          <p:cNvGraphicFramePr>
            <a:graphicFrameLocks noGrp="1"/>
          </p:cNvGraphicFramePr>
          <p:nvPr/>
        </p:nvGraphicFramePr>
        <p:xfrm>
          <a:off x="4559410" y="708453"/>
          <a:ext cx="4321427" cy="293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7472">
                  <a:extLst>
                    <a:ext uri="{9D8B030D-6E8A-4147-A177-3AD203B41FA5}">
                      <a16:colId xmlns:a16="http://schemas.microsoft.com/office/drawing/2014/main" val="3118580792"/>
                    </a:ext>
                  </a:extLst>
                </a:gridCol>
                <a:gridCol w="612929">
                  <a:extLst>
                    <a:ext uri="{9D8B030D-6E8A-4147-A177-3AD203B41FA5}">
                      <a16:colId xmlns:a16="http://schemas.microsoft.com/office/drawing/2014/main" val="4022408156"/>
                    </a:ext>
                  </a:extLst>
                </a:gridCol>
                <a:gridCol w="919394">
                  <a:extLst>
                    <a:ext uri="{9D8B030D-6E8A-4147-A177-3AD203B41FA5}">
                      <a16:colId xmlns:a16="http://schemas.microsoft.com/office/drawing/2014/main" val="708798536"/>
                    </a:ext>
                  </a:extLst>
                </a:gridCol>
                <a:gridCol w="994307">
                  <a:extLst>
                    <a:ext uri="{9D8B030D-6E8A-4147-A177-3AD203B41FA5}">
                      <a16:colId xmlns:a16="http://schemas.microsoft.com/office/drawing/2014/main" val="2352718962"/>
                    </a:ext>
                  </a:extLst>
                </a:gridCol>
                <a:gridCol w="1137325">
                  <a:extLst>
                    <a:ext uri="{9D8B030D-6E8A-4147-A177-3AD203B41FA5}">
                      <a16:colId xmlns:a16="http://schemas.microsoft.com/office/drawing/2014/main" val="4278793821"/>
                    </a:ext>
                  </a:extLst>
                </a:gridCol>
              </a:tblGrid>
              <a:tr h="916929">
                <a:tc>
                  <a:txBody>
                    <a:bodyPr/>
                    <a:lstStyle/>
                    <a:p>
                      <a:pPr algn="ctr"/>
                      <a:endParaRPr lang="en-US" sz="150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Four legs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Fur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Shell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Wings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646307620"/>
                  </a:ext>
                </a:extLst>
              </a:tr>
              <a:tr h="41876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40012107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87923450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0</a:t>
                      </a:r>
                      <a:endParaRPr lang="en-US" sz="2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18800043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554576"/>
                  </a:ext>
                </a:extLst>
              </a:tr>
              <a:tr h="39968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84134277"/>
                  </a:ext>
                </a:extLst>
              </a:tr>
            </a:tbl>
          </a:graphicData>
        </a:graphic>
      </p:graphicFrame>
      <p:pic>
        <p:nvPicPr>
          <p:cNvPr id="17" name="Picture 2" descr="Eevee | Pokédex">
            <a:extLst>
              <a:ext uri="{FF2B5EF4-FFF2-40B4-BE49-F238E27FC236}">
                <a16:creationId xmlns:a16="http://schemas.microsoft.com/office/drawing/2014/main" id="{C5BD0830-BF3B-7803-0327-DA8A2C2C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124" y="1514511"/>
            <a:ext cx="546077" cy="5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Growlithe | Monster Wiki | Fandom">
            <a:extLst>
              <a:ext uri="{FF2B5EF4-FFF2-40B4-BE49-F238E27FC236}">
                <a16:creationId xmlns:a16="http://schemas.microsoft.com/office/drawing/2014/main" id="{13C62A14-299A-DDE4-8A15-C664B140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44" y="1934369"/>
            <a:ext cx="503957" cy="5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100+] Squirtle Wallpapers | Wallpapers.com">
            <a:extLst>
              <a:ext uri="{FF2B5EF4-FFF2-40B4-BE49-F238E27FC236}">
                <a16:creationId xmlns:a16="http://schemas.microsoft.com/office/drawing/2014/main" id="{39434B80-55F0-C55B-E10A-7195359C7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6452" r="21855" b="11626"/>
          <a:stretch/>
        </p:blipFill>
        <p:spPr bwMode="auto">
          <a:xfrm>
            <a:off x="4686454" y="2447486"/>
            <a:ext cx="452747" cy="3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Yanma, Yanmega – Dextraneous">
            <a:extLst>
              <a:ext uri="{FF2B5EF4-FFF2-40B4-BE49-F238E27FC236}">
                <a16:creationId xmlns:a16="http://schemas.microsoft.com/office/drawing/2014/main" id="{BAE85726-BD55-0DF2-ED05-849FAB6A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55" y="2796481"/>
            <a:ext cx="452747" cy="4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Golbat | Pokédex">
            <a:extLst>
              <a:ext uri="{FF2B5EF4-FFF2-40B4-BE49-F238E27FC236}">
                <a16:creationId xmlns:a16="http://schemas.microsoft.com/office/drawing/2014/main" id="{ABFA6190-25DE-0BFB-15B2-D455D4FD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54" y="3232830"/>
            <a:ext cx="480080" cy="4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CF6B49-2132-F874-7E2C-1125A486EEBB}"/>
              </a:ext>
            </a:extLst>
          </p:cNvPr>
          <p:cNvCxnSpPr/>
          <p:nvPr/>
        </p:nvCxnSpPr>
        <p:spPr>
          <a:xfrm>
            <a:off x="5287570" y="3478732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57AB6-F8B2-E2D3-4A0B-D790BD5F67E7}"/>
              </a:ext>
            </a:extLst>
          </p:cNvPr>
          <p:cNvCxnSpPr/>
          <p:nvPr/>
        </p:nvCxnSpPr>
        <p:spPr>
          <a:xfrm>
            <a:off x="5287570" y="3028950"/>
            <a:ext cx="35454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D41EBA-DC03-114C-3A49-E64B41E6ABC9}"/>
              </a:ext>
            </a:extLst>
          </p:cNvPr>
          <p:cNvCxnSpPr>
            <a:cxnSpLocks/>
          </p:cNvCxnSpPr>
          <p:nvPr/>
        </p:nvCxnSpPr>
        <p:spPr>
          <a:xfrm>
            <a:off x="7831506" y="2647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9135C2-85E7-7D03-00C9-AECCF2A8B313}"/>
              </a:ext>
            </a:extLst>
          </p:cNvPr>
          <p:cNvCxnSpPr>
            <a:cxnSpLocks/>
          </p:cNvCxnSpPr>
          <p:nvPr/>
        </p:nvCxnSpPr>
        <p:spPr>
          <a:xfrm>
            <a:off x="7831506" y="22669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CFBF21-C834-CCD1-3DC3-56FB6C7D76F0}"/>
              </a:ext>
            </a:extLst>
          </p:cNvPr>
          <p:cNvCxnSpPr>
            <a:cxnSpLocks/>
          </p:cNvCxnSpPr>
          <p:nvPr/>
        </p:nvCxnSpPr>
        <p:spPr>
          <a:xfrm>
            <a:off x="7831506" y="1809750"/>
            <a:ext cx="9844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B375B-628E-C148-25F4-388107675BF1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2612205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0" y="2600888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350633" y="1071936"/>
            <a:ext cx="408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Check if Pokémon (row)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has only that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59896" y="2714786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104070-5240-F11B-3522-44858CCA25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21" y="49400"/>
            <a:ext cx="3503279" cy="2396561"/>
          </a:xfrm>
          <a:prstGeom prst="rect">
            <a:avLst/>
          </a:prstGeom>
        </p:spPr>
      </p:pic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F18A3F7-5147-45BA-9204-BD2C79D2C191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0DFCB0-6D53-DC0E-D308-C1FF11B78811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76084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22261" y="1044696"/>
            <a:ext cx="408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Check if Pokémon (row)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has only that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chart with numbers and symbols&#10;&#10;Description automatically generated">
            <a:extLst>
              <a:ext uri="{FF2B5EF4-FFF2-40B4-BE49-F238E27FC236}">
                <a16:creationId xmlns:a16="http://schemas.microsoft.com/office/drawing/2014/main" id="{38758E1D-B456-B796-B375-13B293D0FC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48" y="-48070"/>
            <a:ext cx="2481652" cy="17136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 r="36464"/>
          <a:stretch/>
        </p:blipFill>
        <p:spPr>
          <a:xfrm>
            <a:off x="3183620" y="1665588"/>
            <a:ext cx="2625239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2FEF29-7432-DC06-EFA3-5DD979977DD6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E1F1D-CE84-099E-F5A8-6C35DBEE99CE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206959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452887" y="425988"/>
            <a:ext cx="396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0C47-463F-0FCD-3E96-66CE0E9401C8}"/>
              </a:ext>
            </a:extLst>
          </p:cNvPr>
          <p:cNvSpPr txBox="1"/>
          <p:nvPr/>
        </p:nvSpPr>
        <p:spPr>
          <a:xfrm>
            <a:off x="22261" y="1044696"/>
            <a:ext cx="408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Check if Pokémon (row)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1"/>
                </a:solidFill>
              </a:rPr>
              <a:t>has only that trait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chart with numbers and symbols&#10;&#10;Description automatically generated">
            <a:extLst>
              <a:ext uri="{FF2B5EF4-FFF2-40B4-BE49-F238E27FC236}">
                <a16:creationId xmlns:a16="http://schemas.microsoft.com/office/drawing/2014/main" id="{38758E1D-B456-B796-B375-13B293D0FC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96" y="-21250"/>
            <a:ext cx="2481652" cy="17136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29C5D8-52A8-1D2B-7953-CBE74D630C9B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3387610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32545A-53B5-84F8-682F-E1A0A630CDED}"/>
              </a:ext>
            </a:extLst>
          </p:cNvPr>
          <p:cNvSpPr txBox="1"/>
          <p:nvPr/>
        </p:nvSpPr>
        <p:spPr>
          <a:xfrm>
            <a:off x="452887" y="425988"/>
            <a:ext cx="58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phylogenetic tree (of Pokémon)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0D285-0353-70B2-A8E7-EBEB659F6155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151532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0D285-0353-70B2-A8E7-EBEB659F6155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57877-BB87-2A6A-F21A-B650DDF87696}"/>
              </a:ext>
            </a:extLst>
          </p:cNvPr>
          <p:cNvSpPr txBox="1"/>
          <p:nvPr/>
        </p:nvSpPr>
        <p:spPr>
          <a:xfrm>
            <a:off x="443892" y="561284"/>
            <a:ext cx="2679711" cy="13234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Which is most closely related to </a:t>
            </a:r>
            <a:r>
              <a:rPr lang="en-US" sz="1600" dirty="0" err="1"/>
              <a:t>Eevee</a:t>
            </a:r>
            <a:r>
              <a:rPr lang="en-US" sz="1600" dirty="0"/>
              <a:t>?</a:t>
            </a:r>
          </a:p>
          <a:p>
            <a:pPr marL="342900" indent="-342900">
              <a:buAutoNum type="alphaUcPeriod"/>
            </a:pPr>
            <a:r>
              <a:rPr lang="en-US" sz="1600" dirty="0"/>
              <a:t>Squirtle</a:t>
            </a:r>
          </a:p>
          <a:p>
            <a:pPr marL="342900" indent="-342900">
              <a:buAutoNum type="alphaUcPeriod"/>
            </a:pPr>
            <a:r>
              <a:rPr lang="en-US" sz="1600" dirty="0" err="1"/>
              <a:t>Yanmega</a:t>
            </a:r>
            <a:endParaRPr lang="en-US" sz="1600" dirty="0"/>
          </a:p>
          <a:p>
            <a:pPr marL="342900" indent="-342900">
              <a:buAutoNum type="alphaUcPeriod"/>
            </a:pPr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A441-C35E-9BD4-1EC6-1DD686E50B8B}"/>
              </a:ext>
            </a:extLst>
          </p:cNvPr>
          <p:cNvSpPr txBox="1"/>
          <p:nvPr/>
        </p:nvSpPr>
        <p:spPr>
          <a:xfrm>
            <a:off x="8177449" y="1223003"/>
            <a:ext cx="79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Eevee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F8877-27A6-3BDB-F8E9-B6FE161C21DA}"/>
              </a:ext>
            </a:extLst>
          </p:cNvPr>
          <p:cNvSpPr txBox="1"/>
          <p:nvPr/>
        </p:nvSpPr>
        <p:spPr>
          <a:xfrm>
            <a:off x="7988209" y="204387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0C3658-D6D7-D856-74E0-F06A38A14250}"/>
              </a:ext>
            </a:extLst>
          </p:cNvPr>
          <p:cNvSpPr txBox="1"/>
          <p:nvPr/>
        </p:nvSpPr>
        <p:spPr>
          <a:xfrm>
            <a:off x="8142845" y="268920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Squirtle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FFBE-BEB1-3DD3-AE22-BE3EB72994E5}"/>
              </a:ext>
            </a:extLst>
          </p:cNvPr>
          <p:cNvSpPr txBox="1"/>
          <p:nvPr/>
        </p:nvSpPr>
        <p:spPr>
          <a:xfrm>
            <a:off x="8177449" y="391368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Yanmega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B7C78-1F79-251B-79A1-7578E2EDB46F}"/>
              </a:ext>
            </a:extLst>
          </p:cNvPr>
          <p:cNvSpPr txBox="1"/>
          <p:nvPr/>
        </p:nvSpPr>
        <p:spPr>
          <a:xfrm>
            <a:off x="8234452" y="4765906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Golbat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75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0D285-0353-70B2-A8E7-EBEB659F6155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57877-BB87-2A6A-F21A-B650DDF87696}"/>
              </a:ext>
            </a:extLst>
          </p:cNvPr>
          <p:cNvSpPr txBox="1"/>
          <p:nvPr/>
        </p:nvSpPr>
        <p:spPr>
          <a:xfrm>
            <a:off x="443892" y="561284"/>
            <a:ext cx="2679711" cy="13234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Which is most closely related to </a:t>
            </a:r>
            <a:r>
              <a:rPr lang="en-US" sz="1600" dirty="0" err="1"/>
              <a:t>Eevee</a:t>
            </a:r>
            <a:r>
              <a:rPr lang="en-US" sz="1600" dirty="0"/>
              <a:t>?</a:t>
            </a:r>
          </a:p>
          <a:p>
            <a:pPr marL="342900" indent="-342900">
              <a:buAutoNum type="alphaUcPeriod"/>
            </a:pPr>
            <a:r>
              <a:rPr lang="en-US" sz="1600" dirty="0"/>
              <a:t>Squirtle</a:t>
            </a:r>
          </a:p>
          <a:p>
            <a:pPr marL="342900" indent="-342900">
              <a:buAutoNum type="alphaUcPeriod"/>
            </a:pPr>
            <a:r>
              <a:rPr lang="en-US" sz="1600" dirty="0" err="1"/>
              <a:t>Yanmega</a:t>
            </a:r>
            <a:endParaRPr lang="en-US" sz="1600" dirty="0"/>
          </a:p>
          <a:p>
            <a:pPr marL="342900" indent="-342900">
              <a:buAutoNum type="alphaUcPeriod"/>
            </a:pPr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A441-C35E-9BD4-1EC6-1DD686E50B8B}"/>
              </a:ext>
            </a:extLst>
          </p:cNvPr>
          <p:cNvSpPr txBox="1"/>
          <p:nvPr/>
        </p:nvSpPr>
        <p:spPr>
          <a:xfrm>
            <a:off x="8177449" y="1223003"/>
            <a:ext cx="79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Eevee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F8877-27A6-3BDB-F8E9-B6FE161C21DA}"/>
              </a:ext>
            </a:extLst>
          </p:cNvPr>
          <p:cNvSpPr txBox="1"/>
          <p:nvPr/>
        </p:nvSpPr>
        <p:spPr>
          <a:xfrm>
            <a:off x="7988209" y="204387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0C3658-D6D7-D856-74E0-F06A38A14250}"/>
              </a:ext>
            </a:extLst>
          </p:cNvPr>
          <p:cNvSpPr txBox="1"/>
          <p:nvPr/>
        </p:nvSpPr>
        <p:spPr>
          <a:xfrm>
            <a:off x="8142845" y="268920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Squirtle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FFBE-BEB1-3DD3-AE22-BE3EB72994E5}"/>
              </a:ext>
            </a:extLst>
          </p:cNvPr>
          <p:cNvSpPr txBox="1"/>
          <p:nvPr/>
        </p:nvSpPr>
        <p:spPr>
          <a:xfrm>
            <a:off x="8177449" y="391368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Yanmega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B7C78-1F79-251B-79A1-7578E2EDB46F}"/>
              </a:ext>
            </a:extLst>
          </p:cNvPr>
          <p:cNvSpPr txBox="1"/>
          <p:nvPr/>
        </p:nvSpPr>
        <p:spPr>
          <a:xfrm>
            <a:off x="8234452" y="4765906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Golbat</a:t>
            </a:r>
            <a:endParaRPr lang="en-US" sz="1600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6FE3C8E-12DE-BE41-BB51-02539A17E96D}"/>
              </a:ext>
            </a:extLst>
          </p:cNvPr>
          <p:cNvSpPr/>
          <p:nvPr/>
        </p:nvSpPr>
        <p:spPr>
          <a:xfrm>
            <a:off x="422006" y="1561557"/>
            <a:ext cx="1793743" cy="3606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19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0D285-0353-70B2-A8E7-EBEB659F6155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A441-C35E-9BD4-1EC6-1DD686E50B8B}"/>
              </a:ext>
            </a:extLst>
          </p:cNvPr>
          <p:cNvSpPr txBox="1"/>
          <p:nvPr/>
        </p:nvSpPr>
        <p:spPr>
          <a:xfrm>
            <a:off x="8177449" y="1223003"/>
            <a:ext cx="79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Eevee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F8877-27A6-3BDB-F8E9-B6FE161C21DA}"/>
              </a:ext>
            </a:extLst>
          </p:cNvPr>
          <p:cNvSpPr txBox="1"/>
          <p:nvPr/>
        </p:nvSpPr>
        <p:spPr>
          <a:xfrm>
            <a:off x="7988209" y="204387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0C3658-D6D7-D856-74E0-F06A38A14250}"/>
              </a:ext>
            </a:extLst>
          </p:cNvPr>
          <p:cNvSpPr txBox="1"/>
          <p:nvPr/>
        </p:nvSpPr>
        <p:spPr>
          <a:xfrm>
            <a:off x="8142845" y="268920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Squirtle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FFBE-BEB1-3DD3-AE22-BE3EB72994E5}"/>
              </a:ext>
            </a:extLst>
          </p:cNvPr>
          <p:cNvSpPr txBox="1"/>
          <p:nvPr/>
        </p:nvSpPr>
        <p:spPr>
          <a:xfrm>
            <a:off x="8177449" y="391368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Yanmega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B7C78-1F79-251B-79A1-7578E2EDB46F}"/>
              </a:ext>
            </a:extLst>
          </p:cNvPr>
          <p:cNvSpPr txBox="1"/>
          <p:nvPr/>
        </p:nvSpPr>
        <p:spPr>
          <a:xfrm>
            <a:off x="8234452" y="4765906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Golbat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47512-1994-1178-8A5E-CA7FA7C33AA5}"/>
              </a:ext>
            </a:extLst>
          </p:cNvPr>
          <p:cNvSpPr txBox="1"/>
          <p:nvPr/>
        </p:nvSpPr>
        <p:spPr>
          <a:xfrm>
            <a:off x="443892" y="561284"/>
            <a:ext cx="2679711" cy="13234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Which is most closely related to </a:t>
            </a:r>
            <a:r>
              <a:rPr lang="en-US" sz="1600" dirty="0" err="1"/>
              <a:t>Golbat</a:t>
            </a:r>
            <a:r>
              <a:rPr lang="en-US" sz="1600" dirty="0"/>
              <a:t>?</a:t>
            </a:r>
          </a:p>
          <a:p>
            <a:pPr marL="342900" indent="-342900">
              <a:buAutoNum type="alphaUcPeriod"/>
            </a:pPr>
            <a:r>
              <a:rPr lang="en-US" sz="1600" dirty="0"/>
              <a:t>Squirtle</a:t>
            </a:r>
          </a:p>
          <a:p>
            <a:pPr marL="342900" indent="-342900">
              <a:buAutoNum type="alphaUcPeriod"/>
            </a:pPr>
            <a:r>
              <a:rPr lang="en-US" sz="1600" dirty="0" err="1"/>
              <a:t>Growlithe</a:t>
            </a:r>
            <a:endParaRPr lang="en-US" sz="1600" dirty="0"/>
          </a:p>
          <a:p>
            <a:pPr marL="342900" indent="-342900">
              <a:buAutoNum type="alphaUcPeriod"/>
            </a:pPr>
            <a:r>
              <a:rPr lang="en-US" sz="1600" dirty="0" err="1"/>
              <a:t>Eevee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2158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B0D285-0353-70B2-A8E7-EBEB659F6155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57877-BB87-2A6A-F21A-B650DDF87696}"/>
              </a:ext>
            </a:extLst>
          </p:cNvPr>
          <p:cNvSpPr txBox="1"/>
          <p:nvPr/>
        </p:nvSpPr>
        <p:spPr>
          <a:xfrm>
            <a:off x="443892" y="561284"/>
            <a:ext cx="2679711" cy="13234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Which is most closely related to </a:t>
            </a:r>
            <a:r>
              <a:rPr lang="en-US" sz="1600" dirty="0" err="1"/>
              <a:t>Golbat</a:t>
            </a:r>
            <a:r>
              <a:rPr lang="en-US" sz="1600" dirty="0"/>
              <a:t>?</a:t>
            </a:r>
          </a:p>
          <a:p>
            <a:pPr marL="342900" indent="-342900">
              <a:buAutoNum type="alphaUcPeriod"/>
            </a:pPr>
            <a:r>
              <a:rPr lang="en-US" sz="1600" dirty="0"/>
              <a:t>Squirtle</a:t>
            </a:r>
          </a:p>
          <a:p>
            <a:pPr marL="342900" indent="-342900">
              <a:buAutoNum type="alphaUcPeriod"/>
            </a:pPr>
            <a:r>
              <a:rPr lang="en-US" sz="1600" dirty="0" err="1"/>
              <a:t>Growlithe</a:t>
            </a:r>
            <a:endParaRPr lang="en-US" sz="1600" dirty="0"/>
          </a:p>
          <a:p>
            <a:pPr marL="342900" indent="-342900">
              <a:buAutoNum type="alphaUcPeriod"/>
            </a:pPr>
            <a:r>
              <a:rPr lang="en-US" sz="1600" dirty="0" err="1"/>
              <a:t>Eevee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A441-C35E-9BD4-1EC6-1DD686E50B8B}"/>
              </a:ext>
            </a:extLst>
          </p:cNvPr>
          <p:cNvSpPr txBox="1"/>
          <p:nvPr/>
        </p:nvSpPr>
        <p:spPr>
          <a:xfrm>
            <a:off x="8177449" y="1223003"/>
            <a:ext cx="79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Eevee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F8877-27A6-3BDB-F8E9-B6FE161C21DA}"/>
              </a:ext>
            </a:extLst>
          </p:cNvPr>
          <p:cNvSpPr txBox="1"/>
          <p:nvPr/>
        </p:nvSpPr>
        <p:spPr>
          <a:xfrm>
            <a:off x="7988209" y="204387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Growlithe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0C3658-D6D7-D856-74E0-F06A38A14250}"/>
              </a:ext>
            </a:extLst>
          </p:cNvPr>
          <p:cNvSpPr txBox="1"/>
          <p:nvPr/>
        </p:nvSpPr>
        <p:spPr>
          <a:xfrm>
            <a:off x="8142845" y="268920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Squirtle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FFBE-BEB1-3DD3-AE22-BE3EB72994E5}"/>
              </a:ext>
            </a:extLst>
          </p:cNvPr>
          <p:cNvSpPr txBox="1"/>
          <p:nvPr/>
        </p:nvSpPr>
        <p:spPr>
          <a:xfrm>
            <a:off x="8177449" y="3913687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Yanmega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B7C78-1F79-251B-79A1-7578E2EDB46F}"/>
              </a:ext>
            </a:extLst>
          </p:cNvPr>
          <p:cNvSpPr txBox="1"/>
          <p:nvPr/>
        </p:nvSpPr>
        <p:spPr>
          <a:xfrm>
            <a:off x="8234452" y="4765906"/>
            <a:ext cx="114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Golbat</a:t>
            </a:r>
            <a:endParaRPr lang="en-US" sz="1600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6FE3C8E-12DE-BE41-BB51-02539A17E96D}"/>
              </a:ext>
            </a:extLst>
          </p:cNvPr>
          <p:cNvSpPr/>
          <p:nvPr/>
        </p:nvSpPr>
        <p:spPr>
          <a:xfrm>
            <a:off x="433645" y="1082624"/>
            <a:ext cx="1597325" cy="874060"/>
          </a:xfrm>
          <a:prstGeom prst="frame">
            <a:avLst>
              <a:gd name="adj1" fmla="val 5028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4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>
            <a:normAutofit/>
          </a:bodyPr>
          <a:lstStyle/>
          <a:p>
            <a:r>
              <a:rPr lang="en-US" dirty="0"/>
              <a:t>Principle of Parsimony</a:t>
            </a:r>
            <a:endParaRPr lang="en-US"/>
          </a:p>
        </p:txBody>
      </p:sp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899" y="1635372"/>
            <a:ext cx="4053480" cy="30342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atrick wins an award! | Nickelodeon">
            <a:extLst>
              <a:ext uri="{FF2B5EF4-FFF2-40B4-BE49-F238E27FC236}">
                <a16:creationId xmlns:a16="http://schemas.microsoft.com/office/drawing/2014/main" id="{50165D60-7DD1-49C7-9A8C-49A443178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-1"/>
          <a:stretch/>
        </p:blipFill>
        <p:spPr bwMode="auto">
          <a:xfrm>
            <a:off x="492918" y="1770792"/>
            <a:ext cx="3721894" cy="27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1853" y="1635372"/>
            <a:ext cx="3956251" cy="3034262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The simplest explanation is most likely the best explanation.</a:t>
            </a:r>
          </a:p>
          <a:p>
            <a:pPr lvl="1"/>
            <a:r>
              <a:rPr lang="en-US" sz="1800" dirty="0"/>
              <a:t>The “true” tree is most likely the one the requires the fewest “steps.”</a:t>
            </a:r>
          </a:p>
          <a:p>
            <a:pPr lvl="2"/>
            <a:r>
              <a:rPr lang="en-US" sz="1800" dirty="0"/>
              <a:t>Assumptions: Development of a particular trait is a rare event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DA83-B5EC-025E-9198-B204EE16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 Types of Selection</a:t>
            </a:r>
          </a:p>
        </p:txBody>
      </p:sp>
      <p:pic>
        <p:nvPicPr>
          <p:cNvPr id="6" name="Content Placeholder 5" descr="A diagram of a function&#10;&#10;Description automatically generated">
            <a:extLst>
              <a:ext uri="{FF2B5EF4-FFF2-40B4-BE49-F238E27FC236}">
                <a16:creationId xmlns:a16="http://schemas.microsoft.com/office/drawing/2014/main" id="{8FA76FF1-4850-8F82-252B-1AAF3D5C14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8" r="3846"/>
          <a:stretch/>
        </p:blipFill>
        <p:spPr>
          <a:xfrm>
            <a:off x="1447800" y="1512893"/>
            <a:ext cx="1904999" cy="35784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04AA0-8B27-9C5B-A3D6-3B2986334FDD}"/>
              </a:ext>
            </a:extLst>
          </p:cNvPr>
          <p:cNvSpPr txBox="1"/>
          <p:nvPr/>
        </p:nvSpPr>
        <p:spPr>
          <a:xfrm>
            <a:off x="3505200" y="190200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Directional selection: selection toward one extreme phenotype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1CE15-2513-0BD7-320F-75D27367182F}"/>
              </a:ext>
            </a:extLst>
          </p:cNvPr>
          <p:cNvSpPr txBox="1"/>
          <p:nvPr/>
        </p:nvSpPr>
        <p:spPr>
          <a:xfrm>
            <a:off x="3525748" y="2968398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Stabilizing selection: selection for intermediate phenotype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7FF79-AE30-20CE-2314-6044A9EFC916}"/>
              </a:ext>
            </a:extLst>
          </p:cNvPr>
          <p:cNvSpPr txBox="1"/>
          <p:nvPr/>
        </p:nvSpPr>
        <p:spPr>
          <a:xfrm>
            <a:off x="3525748" y="4055126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Disruptive selection: selection for both extreme phenotypes</a:t>
            </a:r>
          </a:p>
        </p:txBody>
      </p:sp>
    </p:spTree>
    <p:extLst>
      <p:ext uri="{BB962C8B-B14F-4D97-AF65-F5344CB8AC3E}">
        <p14:creationId xmlns:p14="http://schemas.microsoft.com/office/powerpoint/2010/main" val="181328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0192-654A-434C-BE0F-4697D515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cap="none" dirty="0"/>
              <a:t>Which tree is more parsimonious?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B9EDA09-D250-93EB-D3A6-2D466FD19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" y="1504950"/>
            <a:ext cx="4660128" cy="1939654"/>
          </a:xfrm>
          <a:prstGeom prst="rect">
            <a:avLst/>
          </a:prstGeom>
        </p:spPr>
      </p:pic>
      <p:pic>
        <p:nvPicPr>
          <p:cNvPr id="31" name="Picture 30" descr="A diagram of a structure&#10;&#10;Description automatically generated">
            <a:extLst>
              <a:ext uri="{FF2B5EF4-FFF2-40B4-BE49-F238E27FC236}">
                <a16:creationId xmlns:a16="http://schemas.microsoft.com/office/drawing/2014/main" id="{22AA672B-3936-B420-057A-BF7D93828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66" y="2952750"/>
            <a:ext cx="4571734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36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9511B4-1DB6-FE94-468B-19F0B59B832A}"/>
              </a:ext>
            </a:extLst>
          </p:cNvPr>
          <p:cNvSpPr/>
          <p:nvPr/>
        </p:nvSpPr>
        <p:spPr>
          <a:xfrm>
            <a:off x="310996" y="3314792"/>
            <a:ext cx="93761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E4A7-3EDD-DE36-FA12-BA91ADA45C56}"/>
              </a:ext>
            </a:extLst>
          </p:cNvPr>
          <p:cNvSpPr txBox="1"/>
          <p:nvPr/>
        </p:nvSpPr>
        <p:spPr>
          <a:xfrm>
            <a:off x="-4747" y="2639016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C72EE-F722-7AB6-4662-D312DF499A1E}"/>
              </a:ext>
            </a:extLst>
          </p:cNvPr>
          <p:cNvSpPr/>
          <p:nvPr/>
        </p:nvSpPr>
        <p:spPr>
          <a:xfrm rot="5400000">
            <a:off x="4878829" y="4326860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D2B7C-3BE9-BA78-ACB8-8FFDE5777EEA}"/>
              </a:ext>
            </a:extLst>
          </p:cNvPr>
          <p:cNvSpPr/>
          <p:nvPr/>
        </p:nvSpPr>
        <p:spPr>
          <a:xfrm>
            <a:off x="1248612" y="4134490"/>
            <a:ext cx="382258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91163-250C-BCDE-9E49-163BA727F052}"/>
              </a:ext>
            </a:extLst>
          </p:cNvPr>
          <p:cNvSpPr/>
          <p:nvPr/>
        </p:nvSpPr>
        <p:spPr>
          <a:xfrm>
            <a:off x="5287573" y="4571662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44E86-D236-BE66-6EB2-55491DE91A68}"/>
              </a:ext>
            </a:extLst>
          </p:cNvPr>
          <p:cNvSpPr/>
          <p:nvPr/>
        </p:nvSpPr>
        <p:spPr>
          <a:xfrm rot="5400000">
            <a:off x="156787" y="3206606"/>
            <a:ext cx="1967276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4" descr="Golbat | Pokédex">
            <a:extLst>
              <a:ext uri="{FF2B5EF4-FFF2-40B4-BE49-F238E27FC236}">
                <a16:creationId xmlns:a16="http://schemas.microsoft.com/office/drawing/2014/main" id="{E21453FC-CBB9-E19C-67A8-EC1877E3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56012"/>
            <a:ext cx="962498" cy="9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9D794D-04C4-DDA4-E332-7B84DD35B058}"/>
              </a:ext>
            </a:extLst>
          </p:cNvPr>
          <p:cNvSpPr/>
          <p:nvPr/>
        </p:nvSpPr>
        <p:spPr>
          <a:xfrm>
            <a:off x="5287573" y="3833934"/>
            <a:ext cx="2163729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81F21-555F-BBF8-2D4D-2407486655E5}"/>
              </a:ext>
            </a:extLst>
          </p:cNvPr>
          <p:cNvSpPr/>
          <p:nvPr/>
        </p:nvSpPr>
        <p:spPr>
          <a:xfrm rot="5400000">
            <a:off x="4878827" y="4026304"/>
            <a:ext cx="601112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Yanma, Yanmega – Dextraneous">
            <a:extLst>
              <a:ext uri="{FF2B5EF4-FFF2-40B4-BE49-F238E27FC236}">
                <a16:creationId xmlns:a16="http://schemas.microsoft.com/office/drawing/2014/main" id="{702E6E80-D706-D587-C828-82F1F2E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2" y="3510381"/>
            <a:ext cx="827382" cy="8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36A67-3F2C-6324-3F86-007FD450B791}"/>
              </a:ext>
            </a:extLst>
          </p:cNvPr>
          <p:cNvSpPr/>
          <p:nvPr/>
        </p:nvSpPr>
        <p:spPr>
          <a:xfrm>
            <a:off x="1032238" y="2331154"/>
            <a:ext cx="1947356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F98B8-D3F3-CFFF-F116-C2B438050CDD}"/>
              </a:ext>
            </a:extLst>
          </p:cNvPr>
          <p:cNvSpPr txBox="1"/>
          <p:nvPr/>
        </p:nvSpPr>
        <p:spPr>
          <a:xfrm>
            <a:off x="1155791" y="192225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Four legs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4DFF40-D9DD-0715-B593-F48284E022BD}"/>
              </a:ext>
            </a:extLst>
          </p:cNvPr>
          <p:cNvSpPr/>
          <p:nvPr/>
        </p:nvSpPr>
        <p:spPr>
          <a:xfrm rot="5400000">
            <a:off x="2571266" y="2720704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2E55C-868B-B9A9-7E89-153CE8DE9EFD}"/>
              </a:ext>
            </a:extLst>
          </p:cNvPr>
          <p:cNvSpPr/>
          <p:nvPr/>
        </p:nvSpPr>
        <p:spPr>
          <a:xfrm>
            <a:off x="3158786" y="3150852"/>
            <a:ext cx="4255334" cy="163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100+] Squirtle Wallpapers | Wallpapers.com">
            <a:extLst>
              <a:ext uri="{FF2B5EF4-FFF2-40B4-BE49-F238E27FC236}">
                <a16:creationId xmlns:a16="http://schemas.microsoft.com/office/drawing/2014/main" id="{6B6C7754-D99C-8120-0A31-7720FD7F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1855"/>
          <a:stretch/>
        </p:blipFill>
        <p:spPr bwMode="auto">
          <a:xfrm>
            <a:off x="7602354" y="2525326"/>
            <a:ext cx="927178" cy="9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D53F2-4BD0-9D05-C02E-3C09FD61E990}"/>
              </a:ext>
            </a:extLst>
          </p:cNvPr>
          <p:cNvSpPr/>
          <p:nvPr/>
        </p:nvSpPr>
        <p:spPr>
          <a:xfrm rot="5400000">
            <a:off x="2583614" y="2331287"/>
            <a:ext cx="983639" cy="2163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8A2CE112-A3EF-A98B-19F7-3011841A43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4"/>
          <a:stretch/>
        </p:blipFill>
        <p:spPr>
          <a:xfrm>
            <a:off x="3183620" y="1665588"/>
            <a:ext cx="4131880" cy="9238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F4554E-8032-30DC-7520-3C73759F0273}"/>
              </a:ext>
            </a:extLst>
          </p:cNvPr>
          <p:cNvSpPr txBox="1"/>
          <p:nvPr/>
        </p:nvSpPr>
        <p:spPr>
          <a:xfrm>
            <a:off x="4303083" y="276622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Shell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49BD0-5049-6A71-4B6A-EC1BD0FC3B4A}"/>
              </a:ext>
            </a:extLst>
          </p:cNvPr>
          <p:cNvSpPr txBox="1"/>
          <p:nvPr/>
        </p:nvSpPr>
        <p:spPr>
          <a:xfrm>
            <a:off x="3990796" y="154009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Fur</a:t>
            </a:r>
          </a:p>
        </p:txBody>
      </p:sp>
      <p:pic>
        <p:nvPicPr>
          <p:cNvPr id="16" name="Picture 2" descr="Eevee | Pokédex">
            <a:extLst>
              <a:ext uri="{FF2B5EF4-FFF2-40B4-BE49-F238E27FC236}">
                <a16:creationId xmlns:a16="http://schemas.microsoft.com/office/drawing/2014/main" id="{0D11FDD5-FF63-4252-8FF2-D84A70FE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3" y="1073594"/>
            <a:ext cx="798919" cy="7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rowlithe | Monster Wiki | Fandom">
            <a:extLst>
              <a:ext uri="{FF2B5EF4-FFF2-40B4-BE49-F238E27FC236}">
                <a16:creationId xmlns:a16="http://schemas.microsoft.com/office/drawing/2014/main" id="{19263131-E73A-2773-4392-8E1FF420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95" y="1884723"/>
            <a:ext cx="787150" cy="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793D8-F4B4-80C3-4B78-932C9C8A7930}"/>
              </a:ext>
            </a:extLst>
          </p:cNvPr>
          <p:cNvSpPr txBox="1"/>
          <p:nvPr/>
        </p:nvSpPr>
        <p:spPr>
          <a:xfrm rot="20774985">
            <a:off x="1314801" y="2048218"/>
            <a:ext cx="597374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/>
              <a:t>With your group: </a:t>
            </a:r>
            <a:br>
              <a:rPr lang="en-US" sz="1800" b="1" dirty="0"/>
            </a:br>
            <a:r>
              <a:rPr lang="en-US" sz="1800" b="1" dirty="0"/>
              <a:t>Make a phylogenetic tree of a nonliving system.</a:t>
            </a:r>
            <a:br>
              <a:rPr lang="en-US" sz="1800" b="1" dirty="0"/>
            </a:br>
            <a:r>
              <a:rPr lang="en-US" sz="1800" b="1" dirty="0"/>
              <a:t>Be creative! Examples: food, music genres, sports, etc. </a:t>
            </a:r>
          </a:p>
          <a:p>
            <a:r>
              <a:rPr lang="en-US" sz="1800" b="1" dirty="0"/>
              <a:t>Must have at least 5 extant species.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5F13E-DD08-0B53-0055-F2F93B335E0A}"/>
              </a:ext>
            </a:extLst>
          </p:cNvPr>
          <p:cNvSpPr txBox="1"/>
          <p:nvPr/>
        </p:nvSpPr>
        <p:spPr>
          <a:xfrm>
            <a:off x="2104739" y="4204213"/>
            <a:ext cx="11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Wings</a:t>
            </a:r>
          </a:p>
        </p:txBody>
      </p:sp>
    </p:spTree>
    <p:extLst>
      <p:ext uri="{BB962C8B-B14F-4D97-AF65-F5344CB8AC3E}">
        <p14:creationId xmlns:p14="http://schemas.microsoft.com/office/powerpoint/2010/main" val="2524080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2 </a:t>
            </a:r>
            <a:br>
              <a:rPr lang="en-US" dirty="0"/>
            </a:br>
            <a:r>
              <a:rPr lang="en-US" dirty="0"/>
              <a:t>Building Trees: </a:t>
            </a:r>
            <a:br>
              <a:rPr lang="en-US" dirty="0"/>
            </a:br>
            <a:r>
              <a:rPr lang="en-US" dirty="0"/>
              <a:t>Changes through time</a:t>
            </a:r>
          </a:p>
        </p:txBody>
      </p:sp>
    </p:spTree>
    <p:extLst>
      <p:ext uri="{BB962C8B-B14F-4D97-AF65-F5344CB8AC3E}">
        <p14:creationId xmlns:p14="http://schemas.microsoft.com/office/powerpoint/2010/main" val="2016825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558" y="337681"/>
            <a:ext cx="8272463" cy="7413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Part 1: building a tree</a:t>
            </a:r>
          </a:p>
        </p:txBody>
      </p:sp>
      <p:grpSp>
        <p:nvGrpSpPr>
          <p:cNvPr id="3" name="Group 554"/>
          <p:cNvGrpSpPr>
            <a:grpSpLocks/>
          </p:cNvGrpSpPr>
          <p:nvPr/>
        </p:nvGrpSpPr>
        <p:grpSpPr bwMode="auto">
          <a:xfrm rot="16200000">
            <a:off x="-187036" y="2203739"/>
            <a:ext cx="1974273" cy="1447800"/>
            <a:chOff x="1371600" y="1524000"/>
            <a:chExt cx="1524000" cy="838200"/>
          </a:xfrm>
        </p:grpSpPr>
        <p:sp>
          <p:nvSpPr>
            <p:cNvPr id="5" name="Oval 4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6" name="Picture 553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2701637" y="1514475"/>
            <a:ext cx="2632364" cy="1085850"/>
            <a:chOff x="1371600" y="1524000"/>
            <a:chExt cx="1524000" cy="838200"/>
          </a:xfrm>
        </p:grpSpPr>
        <p:sp>
          <p:nvSpPr>
            <p:cNvPr id="8" name="Oval 7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9" name="Picture 557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558"/>
          <p:cNvGrpSpPr>
            <a:grpSpLocks/>
          </p:cNvGrpSpPr>
          <p:nvPr/>
        </p:nvGrpSpPr>
        <p:grpSpPr bwMode="auto">
          <a:xfrm>
            <a:off x="2667003" y="3592659"/>
            <a:ext cx="2511715" cy="1036493"/>
            <a:chOff x="1371600" y="1524000"/>
            <a:chExt cx="1524000" cy="838200"/>
          </a:xfrm>
        </p:grpSpPr>
        <p:sp>
          <p:nvSpPr>
            <p:cNvPr id="11" name="Oval 10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2" name="Picture 560" descr="hereditary material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561"/>
          <p:cNvGrpSpPr>
            <a:grpSpLocks/>
          </p:cNvGrpSpPr>
          <p:nvPr/>
        </p:nvGrpSpPr>
        <p:grpSpPr bwMode="auto">
          <a:xfrm>
            <a:off x="6435437" y="942975"/>
            <a:ext cx="2632364" cy="1085850"/>
            <a:chOff x="1371600" y="1524000"/>
            <a:chExt cx="1524000" cy="838200"/>
          </a:xfrm>
        </p:grpSpPr>
        <p:sp>
          <p:nvSpPr>
            <p:cNvPr id="14" name="Oval 13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5" name="Picture 563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564"/>
          <p:cNvGrpSpPr>
            <a:grpSpLocks/>
          </p:cNvGrpSpPr>
          <p:nvPr/>
        </p:nvGrpSpPr>
        <p:grpSpPr bwMode="auto">
          <a:xfrm>
            <a:off x="6435437" y="2143125"/>
            <a:ext cx="2632364" cy="1085850"/>
            <a:chOff x="1371600" y="1524000"/>
            <a:chExt cx="1524000" cy="838200"/>
          </a:xfrm>
        </p:grpSpPr>
        <p:sp>
          <p:nvSpPr>
            <p:cNvPr id="17" name="Oval 16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8" name="Picture 566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67"/>
          <p:cNvGrpSpPr>
            <a:grpSpLocks/>
          </p:cNvGrpSpPr>
          <p:nvPr/>
        </p:nvGrpSpPr>
        <p:grpSpPr bwMode="auto">
          <a:xfrm>
            <a:off x="6435437" y="3543300"/>
            <a:ext cx="2632364" cy="1085850"/>
            <a:chOff x="1371600" y="1524000"/>
            <a:chExt cx="1524000" cy="838200"/>
          </a:xfrm>
        </p:grpSpPr>
        <p:sp>
          <p:nvSpPr>
            <p:cNvPr id="20" name="Oval 19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21" name="Picture 569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Right Arrow 21"/>
          <p:cNvSpPr/>
          <p:nvPr/>
        </p:nvSpPr>
        <p:spPr>
          <a:xfrm rot="20190181">
            <a:off x="1645467" y="1953222"/>
            <a:ext cx="882939" cy="592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608124">
            <a:off x="1577996" y="3123101"/>
            <a:ext cx="880197" cy="592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0066931">
            <a:off x="5384936" y="1371150"/>
            <a:ext cx="882939" cy="592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10501">
            <a:off x="5394534" y="2323678"/>
            <a:ext cx="882939" cy="592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441664" y="3893994"/>
            <a:ext cx="882939" cy="5922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7" name="Picture 612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01639" y="1767756"/>
            <a:ext cx="759547" cy="5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14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9456" y="1257301"/>
            <a:ext cx="759547" cy="5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15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55656" y="2343151"/>
            <a:ext cx="759547" cy="51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7342912" y="1085850"/>
            <a:ext cx="658091" cy="431873"/>
            <a:chOff x="2951226" y="2667000"/>
            <a:chExt cx="2230374" cy="1952625"/>
          </a:xfrm>
        </p:grpSpPr>
        <p:pic>
          <p:nvPicPr>
            <p:cNvPr id="31" name="Picture 622" descr="5 eat other organisims edit 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9" descr="5 eat other organisims edit 2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Group 22"/>
          <p:cNvGrpSpPr>
            <a:grpSpLocks/>
          </p:cNvGrpSpPr>
          <p:nvPr/>
        </p:nvGrpSpPr>
        <p:grpSpPr bwMode="auto">
          <a:xfrm>
            <a:off x="7100024" y="3810324"/>
            <a:ext cx="748579" cy="590226"/>
            <a:chOff x="2819400" y="2514600"/>
            <a:chExt cx="1447800" cy="1524000"/>
          </a:xfrm>
        </p:grpSpPr>
        <p:pic>
          <p:nvPicPr>
            <p:cNvPr id="34" name="Picture 639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640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Rectangle 35"/>
          <p:cNvSpPr/>
          <p:nvPr/>
        </p:nvSpPr>
        <p:spPr>
          <a:xfrm>
            <a:off x="4572000" y="3314700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No Speciation.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5327669" y="1885950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erlin Sans FB Demi" pitchFamily="34" charset="0"/>
              </a:rPr>
              <a:t>Speciate</a:t>
            </a:r>
            <a:r>
              <a:rPr lang="en-US" sz="2800" dirty="0">
                <a:latin typeface="Berlin Sans FB Demi" pitchFamily="34" charset="0"/>
              </a:rPr>
              <a:t>!</a:t>
            </a:r>
            <a:endParaRPr lang="en-US" sz="2800" dirty="0"/>
          </a:p>
        </p:txBody>
      </p:sp>
      <p:sp>
        <p:nvSpPr>
          <p:cNvPr id="39" name="TextBox 18"/>
          <p:cNvSpPr txBox="1">
            <a:spLocks noChangeArrowheads="1"/>
          </p:cNvSpPr>
          <p:nvPr/>
        </p:nvSpPr>
        <p:spPr bwMode="auto">
          <a:xfrm>
            <a:off x="228604" y="4682731"/>
            <a:ext cx="1875835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" pitchFamily="34" charset="0"/>
              </a:rPr>
              <a:t>Generation 0</a:t>
            </a: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819404" y="4686301"/>
            <a:ext cx="2241319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" pitchFamily="34" charset="0"/>
              </a:rPr>
              <a:t>Generation 1</a:t>
            </a:r>
            <a:r>
              <a:rPr lang="en-US" dirty="0">
                <a:latin typeface="Berlin Sans FB" pitchFamily="34" charset="0"/>
              </a:rPr>
              <a:t>,000</a:t>
            </a:r>
          </a:p>
        </p:txBody>
      </p:sp>
      <p:sp>
        <p:nvSpPr>
          <p:cNvPr id="41" name="TextBox 21"/>
          <p:cNvSpPr txBox="1">
            <a:spLocks noChangeArrowheads="1"/>
          </p:cNvSpPr>
          <p:nvPr/>
        </p:nvSpPr>
        <p:spPr bwMode="auto">
          <a:xfrm>
            <a:off x="6557962" y="4686301"/>
            <a:ext cx="2303836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" pitchFamily="34" charset="0"/>
              </a:rPr>
              <a:t>Generation 2</a:t>
            </a:r>
            <a:r>
              <a:rPr lang="en-US" dirty="0">
                <a:latin typeface="Berlin Sans FB" pitchFamily="34" charset="0"/>
              </a:rPr>
              <a:t>,000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52800" y="1028700"/>
            <a:ext cx="1309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Adapt!</a:t>
            </a:r>
          </a:p>
        </p:txBody>
      </p:sp>
      <p:sp>
        <p:nvSpPr>
          <p:cNvPr id="43" name="Oval 42"/>
          <p:cNvSpPr/>
          <p:nvPr/>
        </p:nvSpPr>
        <p:spPr>
          <a:xfrm>
            <a:off x="2667000" y="1714500"/>
            <a:ext cx="838200" cy="62865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 rot="1595448">
            <a:off x="3325607" y="1346516"/>
            <a:ext cx="224489" cy="400050"/>
          </a:xfrm>
          <a:prstGeom prst="down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20086338">
            <a:off x="2308635" y="3084189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No adaptation.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834025" y="285750"/>
            <a:ext cx="1309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Adapt!</a:t>
            </a:r>
          </a:p>
        </p:txBody>
      </p:sp>
      <p:sp>
        <p:nvSpPr>
          <p:cNvPr id="48" name="Oval 47"/>
          <p:cNvSpPr/>
          <p:nvPr/>
        </p:nvSpPr>
        <p:spPr>
          <a:xfrm>
            <a:off x="7224427" y="971550"/>
            <a:ext cx="838200" cy="62865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595448">
            <a:off x="7883033" y="603566"/>
            <a:ext cx="224489" cy="400050"/>
          </a:xfrm>
          <a:prstGeom prst="down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757825" y="3143250"/>
            <a:ext cx="1309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Adapt!</a:t>
            </a:r>
          </a:p>
        </p:txBody>
      </p:sp>
      <p:sp>
        <p:nvSpPr>
          <p:cNvPr id="51" name="Oval 50"/>
          <p:cNvSpPr/>
          <p:nvPr/>
        </p:nvSpPr>
        <p:spPr>
          <a:xfrm>
            <a:off x="7072027" y="3829050"/>
            <a:ext cx="838200" cy="62865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1595448">
            <a:off x="7730633" y="3461066"/>
            <a:ext cx="224489" cy="400050"/>
          </a:xfrm>
          <a:prstGeom prst="down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C16A47-35CC-4D34-9EA3-AEC8169841B8}"/>
              </a:ext>
            </a:extLst>
          </p:cNvPr>
          <p:cNvSpPr/>
          <p:nvPr/>
        </p:nvSpPr>
        <p:spPr>
          <a:xfrm>
            <a:off x="1489108" y="2567633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erlin Sans FB Demi" pitchFamily="34" charset="0"/>
              </a:rPr>
              <a:t>Speciate</a:t>
            </a:r>
            <a:r>
              <a:rPr lang="en-US" sz="2800" dirty="0">
                <a:latin typeface="Berlin Sans FB Demi" pitchFamily="34" charset="0"/>
              </a:rPr>
              <a:t>!</a:t>
            </a:r>
            <a:endParaRPr lang="en-US" sz="2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80525A3-57AC-AF44-8177-E26252029F5D}"/>
              </a:ext>
            </a:extLst>
          </p:cNvPr>
          <p:cNvSpPr/>
          <p:nvPr/>
        </p:nvSpPr>
        <p:spPr>
          <a:xfrm rot="20086338">
            <a:off x="6695202" y="2158825"/>
            <a:ext cx="2659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erlin Sans FB Demi" pitchFamily="34" charset="0"/>
              </a:rPr>
              <a:t>No adaptation.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70569E-66C7-FA45-BF1B-61BD7E570C50}"/>
              </a:ext>
            </a:extLst>
          </p:cNvPr>
          <p:cNvSpPr txBox="1"/>
          <p:nvPr/>
        </p:nvSpPr>
        <p:spPr>
          <a:xfrm>
            <a:off x="3362317" y="1631151"/>
            <a:ext cx="1268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storage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AECC8-190C-574D-B545-E8B8DDD5A81E}"/>
              </a:ext>
            </a:extLst>
          </p:cNvPr>
          <p:cNvSpPr txBox="1"/>
          <p:nvPr/>
        </p:nvSpPr>
        <p:spPr>
          <a:xfrm>
            <a:off x="7106664" y="151017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Eats organisms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B40386-14CB-C349-A354-74E90EF59138}"/>
              </a:ext>
            </a:extLst>
          </p:cNvPr>
          <p:cNvSpPr txBox="1"/>
          <p:nvPr/>
        </p:nvSpPr>
        <p:spPr>
          <a:xfrm>
            <a:off x="7799772" y="3752078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Uses sulfur</a:t>
            </a:r>
          </a:p>
        </p:txBody>
      </p:sp>
    </p:spTree>
    <p:extLst>
      <p:ext uri="{BB962C8B-B14F-4D97-AF65-F5344CB8AC3E}">
        <p14:creationId xmlns:p14="http://schemas.microsoft.com/office/powerpoint/2010/main" val="34573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36" grpId="0"/>
      <p:bldP spid="37" grpId="0"/>
      <p:bldP spid="40" grpId="0" animBg="1"/>
      <p:bldP spid="41" grpId="0" animBg="1"/>
      <p:bldP spid="42" grpId="0"/>
      <p:bldP spid="43" grpId="0" animBg="1"/>
      <p:bldP spid="45" grpId="0" animBg="1"/>
      <p:bldP spid="46" grpId="0"/>
      <p:bldP spid="47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54" grpId="0"/>
      <p:bldP spid="33" grpId="0"/>
      <p:bldP spid="38" grpId="0"/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11916" y="43258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a Phylogeny in the game will look:</a:t>
            </a:r>
          </a:p>
        </p:txBody>
      </p:sp>
      <p:sp>
        <p:nvSpPr>
          <p:cNvPr id="3" name="Oval 2"/>
          <p:cNvSpPr/>
          <p:nvPr/>
        </p:nvSpPr>
        <p:spPr>
          <a:xfrm>
            <a:off x="273050" y="2686050"/>
            <a:ext cx="838200" cy="1143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7058031">
            <a:off x="630439" y="2773165"/>
            <a:ext cx="396479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 rot="5400000">
            <a:off x="1711325" y="14382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2214563" y="21943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 rot="5400000">
            <a:off x="1690689" y="3516313"/>
            <a:ext cx="600075" cy="14541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 descr="hereditary material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2171700" y="4237436"/>
            <a:ext cx="503238" cy="20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 rot="5400000">
            <a:off x="3692525" y="8667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4195766" y="16228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 rot="5400000">
            <a:off x="3692525" y="206692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4195766" y="282297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 rot="5400000">
            <a:off x="3768725" y="3467100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" name="Picture 13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4271966" y="4223148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>
          <a:xfrm rot="5400000">
            <a:off x="5826125" y="298132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" name="Picture 15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19941969">
            <a:off x="6329366" y="373737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 rot="5400000">
            <a:off x="5826125" y="38385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8" name="Picture 17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6329366" y="45946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/>
          <p:cNvSpPr/>
          <p:nvPr/>
        </p:nvSpPr>
        <p:spPr>
          <a:xfrm rot="5400000">
            <a:off x="5902325" y="8667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1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6405564" y="16228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20"/>
          <p:cNvSpPr/>
          <p:nvPr/>
        </p:nvSpPr>
        <p:spPr>
          <a:xfrm rot="5400000">
            <a:off x="8035925" y="12096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" name="Picture 21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8539166" y="19657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Oval 22"/>
          <p:cNvSpPr/>
          <p:nvPr/>
        </p:nvSpPr>
        <p:spPr>
          <a:xfrm rot="5400000">
            <a:off x="5826125" y="206692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23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6329366" y="282297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>
          <a:xfrm rot="5400000">
            <a:off x="8035925" y="4095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6" name="Picture 25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8539166" y="11656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26"/>
          <p:cNvSpPr/>
          <p:nvPr/>
        </p:nvSpPr>
        <p:spPr>
          <a:xfrm rot="5400000">
            <a:off x="8035925" y="206692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8" name="Picture 27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8539166" y="282297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val 28"/>
          <p:cNvSpPr/>
          <p:nvPr/>
        </p:nvSpPr>
        <p:spPr>
          <a:xfrm rot="5400000">
            <a:off x="8035925" y="29241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0" name="Picture 2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19941969">
            <a:off x="8539166" y="3680040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Oval 30"/>
          <p:cNvSpPr/>
          <p:nvPr/>
        </p:nvSpPr>
        <p:spPr>
          <a:xfrm rot="5400000">
            <a:off x="8035925" y="3838575"/>
            <a:ext cx="628650" cy="152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2" name="Picture 31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79" t="62627" r="21751"/>
          <a:stretch>
            <a:fillRect/>
          </a:stretch>
        </p:blipFill>
        <p:spPr bwMode="auto">
          <a:xfrm rot="-1658031">
            <a:off x="8539166" y="4594623"/>
            <a:ext cx="52863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ight Arrow 32"/>
          <p:cNvSpPr/>
          <p:nvPr/>
        </p:nvSpPr>
        <p:spPr>
          <a:xfrm rot="18900000">
            <a:off x="892178" y="2350294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276658">
            <a:off x="893766" y="3746897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8900000">
            <a:off x="2644778" y="1685925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298499">
            <a:off x="2720978" y="2368154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809878" y="405765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746555">
            <a:off x="4864103" y="4261247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941958">
            <a:off x="4806953" y="3702547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67275" y="142875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4845051" y="268605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746555">
            <a:off x="7073903" y="1674019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9941958">
            <a:off x="6999288" y="1154906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7000878" y="268605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000878" y="354330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7000878" y="4457700"/>
            <a:ext cx="511175" cy="342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7" name="Picture 46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3650" y="20574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4850" y="1471612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4850" y="268605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54650" y="14859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50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8450" y="268605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250" y="10287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2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250" y="18288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3" descr="14 energy stores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250" y="268605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" name="Group 17"/>
          <p:cNvGrpSpPr>
            <a:grpSpLocks/>
          </p:cNvGrpSpPr>
          <p:nvPr/>
        </p:nvGrpSpPr>
        <p:grpSpPr bwMode="auto">
          <a:xfrm>
            <a:off x="3702050" y="1371602"/>
            <a:ext cx="381000" cy="250031"/>
            <a:chOff x="2951226" y="2667000"/>
            <a:chExt cx="2230374" cy="1952625"/>
          </a:xfrm>
        </p:grpSpPr>
        <p:pic>
          <p:nvPicPr>
            <p:cNvPr id="56" name="Picture 622" descr="5 eat other organisims edit 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19" descr="5 eat other organisims edit 2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Group 17"/>
          <p:cNvGrpSpPr>
            <a:grpSpLocks/>
          </p:cNvGrpSpPr>
          <p:nvPr/>
        </p:nvGrpSpPr>
        <p:grpSpPr bwMode="auto">
          <a:xfrm>
            <a:off x="5835650" y="1657352"/>
            <a:ext cx="381000" cy="250031"/>
            <a:chOff x="2951226" y="2667000"/>
            <a:chExt cx="2230374" cy="1952625"/>
          </a:xfrm>
        </p:grpSpPr>
        <p:pic>
          <p:nvPicPr>
            <p:cNvPr id="59" name="Picture 628" descr="5 eat other organisims edit 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9" descr="5 eat other organisims edit 2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17"/>
          <p:cNvGrpSpPr>
            <a:grpSpLocks/>
          </p:cNvGrpSpPr>
          <p:nvPr/>
        </p:nvGrpSpPr>
        <p:grpSpPr bwMode="auto">
          <a:xfrm>
            <a:off x="7969250" y="914402"/>
            <a:ext cx="381000" cy="250031"/>
            <a:chOff x="2951226" y="2667000"/>
            <a:chExt cx="2230374" cy="1952625"/>
          </a:xfrm>
        </p:grpSpPr>
        <p:pic>
          <p:nvPicPr>
            <p:cNvPr id="62" name="Picture 631" descr="5 eat other organisims edit 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9" descr="5 eat other organisims edit 2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4" name="Group 17"/>
          <p:cNvGrpSpPr>
            <a:grpSpLocks/>
          </p:cNvGrpSpPr>
          <p:nvPr/>
        </p:nvGrpSpPr>
        <p:grpSpPr bwMode="auto">
          <a:xfrm>
            <a:off x="8045450" y="1943102"/>
            <a:ext cx="381000" cy="250031"/>
            <a:chOff x="2951226" y="2667000"/>
            <a:chExt cx="2230374" cy="1952625"/>
          </a:xfrm>
        </p:grpSpPr>
        <p:pic>
          <p:nvPicPr>
            <p:cNvPr id="65" name="Picture 634" descr="5 eat other organisims edit 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" descr="5 eat other organisims edit 2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Oval 66"/>
          <p:cNvSpPr/>
          <p:nvPr/>
        </p:nvSpPr>
        <p:spPr>
          <a:xfrm rot="3736461">
            <a:off x="8642350" y="1757363"/>
            <a:ext cx="28575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8" name="Group 22"/>
          <p:cNvGrpSpPr>
            <a:grpSpLocks/>
          </p:cNvGrpSpPr>
          <p:nvPr/>
        </p:nvGrpSpPr>
        <p:grpSpPr bwMode="auto">
          <a:xfrm>
            <a:off x="3397250" y="4057650"/>
            <a:ext cx="431800" cy="341710"/>
            <a:chOff x="2819400" y="2514600"/>
            <a:chExt cx="1447800" cy="1524000"/>
          </a:xfrm>
        </p:grpSpPr>
        <p:pic>
          <p:nvPicPr>
            <p:cNvPr id="69" name="Picture 639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640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" name="Group 22"/>
          <p:cNvGrpSpPr>
            <a:grpSpLocks/>
          </p:cNvGrpSpPr>
          <p:nvPr/>
        </p:nvGrpSpPr>
        <p:grpSpPr bwMode="auto">
          <a:xfrm>
            <a:off x="5530850" y="3543300"/>
            <a:ext cx="431800" cy="341710"/>
            <a:chOff x="2819400" y="2514600"/>
            <a:chExt cx="1447800" cy="1524000"/>
          </a:xfrm>
        </p:grpSpPr>
        <p:pic>
          <p:nvPicPr>
            <p:cNvPr id="72" name="Picture 642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643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4" name="Group 22"/>
          <p:cNvGrpSpPr>
            <a:grpSpLocks/>
          </p:cNvGrpSpPr>
          <p:nvPr/>
        </p:nvGrpSpPr>
        <p:grpSpPr bwMode="auto">
          <a:xfrm>
            <a:off x="5454650" y="4400550"/>
            <a:ext cx="431800" cy="341710"/>
            <a:chOff x="2819400" y="2514600"/>
            <a:chExt cx="1447800" cy="1524000"/>
          </a:xfrm>
        </p:grpSpPr>
        <p:pic>
          <p:nvPicPr>
            <p:cNvPr id="75" name="Picture 645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46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7" name="Group 22"/>
          <p:cNvGrpSpPr>
            <a:grpSpLocks/>
          </p:cNvGrpSpPr>
          <p:nvPr/>
        </p:nvGrpSpPr>
        <p:grpSpPr bwMode="auto">
          <a:xfrm>
            <a:off x="7740650" y="3486150"/>
            <a:ext cx="431800" cy="341710"/>
            <a:chOff x="2819400" y="2514600"/>
            <a:chExt cx="1447800" cy="1524000"/>
          </a:xfrm>
        </p:grpSpPr>
        <p:pic>
          <p:nvPicPr>
            <p:cNvPr id="78" name="Picture 648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649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0" name="Group 22"/>
          <p:cNvGrpSpPr>
            <a:grpSpLocks/>
          </p:cNvGrpSpPr>
          <p:nvPr/>
        </p:nvGrpSpPr>
        <p:grpSpPr bwMode="auto">
          <a:xfrm>
            <a:off x="7740650" y="4400550"/>
            <a:ext cx="431800" cy="341710"/>
            <a:chOff x="2819400" y="2514600"/>
            <a:chExt cx="1447800" cy="1524000"/>
          </a:xfrm>
        </p:grpSpPr>
        <p:pic>
          <p:nvPicPr>
            <p:cNvPr id="81" name="Picture 651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652" descr="6 energy from sulfur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3" name="Picture 82" descr="9 cell cell communication edit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88050" y="4286251"/>
            <a:ext cx="630238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3" descr="9 cell cell communication edit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97850" y="4286251"/>
            <a:ext cx="630238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1962657" y="1197917"/>
            <a:ext cx="841705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Eat 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Organisms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341160" y="2270389"/>
            <a:ext cx="658064" cy="27699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Storage</a:t>
            </a:r>
            <a:endParaRPr lang="en-US" sz="14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642542" y="3562484"/>
            <a:ext cx="787791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Uses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Sulfur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6616526" y="1876984"/>
            <a:ext cx="79778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Enclosed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 Her. Mat.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4493738" y="4619477"/>
            <a:ext cx="1103279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itchFamily="34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726813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9"/>
          <p:cNvGrpSpPr>
            <a:grpSpLocks/>
          </p:cNvGrpSpPr>
          <p:nvPr/>
        </p:nvGrpSpPr>
        <p:grpSpPr bwMode="auto">
          <a:xfrm>
            <a:off x="7588592" y="1657350"/>
            <a:ext cx="1524000" cy="628650"/>
            <a:chOff x="1371600" y="1524000"/>
            <a:chExt cx="1524000" cy="838200"/>
          </a:xfrm>
        </p:grpSpPr>
        <p:sp>
          <p:nvSpPr>
            <p:cNvPr id="46" name="Oval 45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47" name="Picture 581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585"/>
          <p:cNvGrpSpPr>
            <a:grpSpLocks/>
          </p:cNvGrpSpPr>
          <p:nvPr/>
        </p:nvGrpSpPr>
        <p:grpSpPr bwMode="auto">
          <a:xfrm>
            <a:off x="7588592" y="857250"/>
            <a:ext cx="1524000" cy="628650"/>
            <a:chOff x="1371600" y="1524000"/>
            <a:chExt cx="1524000" cy="838200"/>
          </a:xfrm>
        </p:grpSpPr>
        <p:sp>
          <p:nvSpPr>
            <p:cNvPr id="49" name="Oval 48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0" name="Picture 587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588"/>
          <p:cNvGrpSpPr>
            <a:grpSpLocks/>
          </p:cNvGrpSpPr>
          <p:nvPr/>
        </p:nvGrpSpPr>
        <p:grpSpPr bwMode="auto">
          <a:xfrm>
            <a:off x="7588592" y="2514600"/>
            <a:ext cx="1524000" cy="628650"/>
            <a:chOff x="1371600" y="1524000"/>
            <a:chExt cx="1524000" cy="838200"/>
          </a:xfrm>
        </p:grpSpPr>
        <p:sp>
          <p:nvSpPr>
            <p:cNvPr id="52" name="Oval 51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3" name="Picture 590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91"/>
          <p:cNvGrpSpPr>
            <a:grpSpLocks/>
          </p:cNvGrpSpPr>
          <p:nvPr/>
        </p:nvGrpSpPr>
        <p:grpSpPr bwMode="auto">
          <a:xfrm>
            <a:off x="7588592" y="3314700"/>
            <a:ext cx="1524000" cy="628650"/>
            <a:chOff x="1371600" y="1524000"/>
            <a:chExt cx="1524000" cy="838200"/>
          </a:xfrm>
        </p:grpSpPr>
        <p:sp>
          <p:nvSpPr>
            <p:cNvPr id="55" name="Oval 54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6" name="Picture 593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4"/>
          <p:cNvGrpSpPr>
            <a:grpSpLocks/>
          </p:cNvGrpSpPr>
          <p:nvPr/>
        </p:nvGrpSpPr>
        <p:grpSpPr bwMode="auto">
          <a:xfrm>
            <a:off x="7588592" y="4286250"/>
            <a:ext cx="1524000" cy="628650"/>
            <a:chOff x="1371600" y="1524000"/>
            <a:chExt cx="1524000" cy="838200"/>
          </a:xfrm>
        </p:grpSpPr>
        <p:sp>
          <p:nvSpPr>
            <p:cNvPr id="58" name="Oval 57"/>
            <p:cNvSpPr/>
            <p:nvPr/>
          </p:nvSpPr>
          <p:spPr>
            <a:xfrm rot="5400000">
              <a:off x="1714500" y="1181100"/>
              <a:ext cx="838200" cy="152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9" name="Picture 596" descr="hereditary material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579" t="62627" r="21751"/>
            <a:stretch>
              <a:fillRect/>
            </a:stretch>
          </p:blipFill>
          <p:spPr bwMode="auto">
            <a:xfrm rot="-1658031">
              <a:off x="2323023" y="1934791"/>
              <a:ext cx="528251" cy="289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" name="Picture 618" descr="14 energy stores edit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592" y="10287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19" descr="14 energy stores edit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592" y="182880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620" descr="14 energy stores edit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88592" y="2686051"/>
            <a:ext cx="439738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7969592" y="914402"/>
            <a:ext cx="381000" cy="250031"/>
            <a:chOff x="2951226" y="2667000"/>
            <a:chExt cx="2230374" cy="1952625"/>
          </a:xfrm>
        </p:grpSpPr>
        <p:pic>
          <p:nvPicPr>
            <p:cNvPr id="64" name="Picture 631" descr="5 eat other organisims edit 1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9" descr="5 eat other organisims edit 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8045792" y="1943102"/>
            <a:ext cx="381000" cy="250031"/>
            <a:chOff x="2951226" y="2667000"/>
            <a:chExt cx="2230374" cy="1952625"/>
          </a:xfrm>
        </p:grpSpPr>
        <p:pic>
          <p:nvPicPr>
            <p:cNvPr id="67" name="Picture 634" descr="5 eat other organisims edit 1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2037" r="31194" b="6306"/>
            <a:stretch>
              <a:fillRect/>
            </a:stretch>
          </p:blipFill>
          <p:spPr bwMode="auto">
            <a:xfrm>
              <a:off x="2951226" y="2667000"/>
              <a:ext cx="2230374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19" descr="5 eat other organisims edit 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7740992" y="3429000"/>
            <a:ext cx="433388" cy="341710"/>
            <a:chOff x="2819400" y="2514600"/>
            <a:chExt cx="1447800" cy="1524000"/>
          </a:xfrm>
        </p:grpSpPr>
        <p:pic>
          <p:nvPicPr>
            <p:cNvPr id="71" name="Picture 648" descr="6 energy from sulfur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649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7740992" y="4400550"/>
            <a:ext cx="433388" cy="341710"/>
            <a:chOff x="2819400" y="2514600"/>
            <a:chExt cx="1447800" cy="1524000"/>
          </a:xfrm>
        </p:grpSpPr>
        <p:pic>
          <p:nvPicPr>
            <p:cNvPr id="74" name="Picture 651" descr="6 energy from sulfur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91" t="5850" r="58211" b="20567"/>
            <a:stretch>
              <a:fillRect/>
            </a:stretch>
          </p:blipFill>
          <p:spPr bwMode="auto">
            <a:xfrm>
              <a:off x="2819400" y="25146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52" descr="6 energy from sulfur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6" name="Picture 655" descr="9 cell cell communication edit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98192" y="4286251"/>
            <a:ext cx="630238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93"/>
          <p:cNvGrpSpPr/>
          <p:nvPr/>
        </p:nvGrpSpPr>
        <p:grpSpPr>
          <a:xfrm>
            <a:off x="0" y="1143000"/>
            <a:ext cx="7543800" cy="3657600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73" name="Rectangle 72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79" name="TextBox 103"/>
          <p:cNvSpPr txBox="1">
            <a:spLocks noChangeArrowheads="1"/>
          </p:cNvSpPr>
          <p:nvPr/>
        </p:nvSpPr>
        <p:spPr bwMode="auto">
          <a:xfrm rot="5400000">
            <a:off x="-722332" y="3114872"/>
            <a:ext cx="203504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Hereditary Material</a:t>
            </a:r>
          </a:p>
        </p:txBody>
      </p:sp>
      <p:sp>
        <p:nvSpPr>
          <p:cNvPr id="6180" name="TextBox 104"/>
          <p:cNvSpPr txBox="1">
            <a:spLocks noChangeArrowheads="1"/>
          </p:cNvSpPr>
          <p:nvPr/>
        </p:nvSpPr>
        <p:spPr bwMode="auto">
          <a:xfrm rot="5400000">
            <a:off x="6664377" y="1769448"/>
            <a:ext cx="112997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Enclosed</a:t>
            </a:r>
          </a:p>
          <a:p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 Her. Mat.</a:t>
            </a:r>
          </a:p>
        </p:txBody>
      </p:sp>
      <p:sp>
        <p:nvSpPr>
          <p:cNvPr id="6188" name="TextBox 102"/>
          <p:cNvSpPr txBox="1">
            <a:spLocks noChangeArrowheads="1"/>
          </p:cNvSpPr>
          <p:nvPr/>
        </p:nvSpPr>
        <p:spPr bwMode="auto">
          <a:xfrm rot="5400000">
            <a:off x="2665919" y="3857716"/>
            <a:ext cx="737176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Uses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Sulfur</a:t>
            </a:r>
          </a:p>
        </p:txBody>
      </p:sp>
      <p:sp>
        <p:nvSpPr>
          <p:cNvPr id="95" name="TextBox 101"/>
          <p:cNvSpPr txBox="1">
            <a:spLocks noChangeArrowheads="1"/>
          </p:cNvSpPr>
          <p:nvPr/>
        </p:nvSpPr>
        <p:spPr bwMode="auto">
          <a:xfrm rot="5400000">
            <a:off x="833367" y="2196804"/>
            <a:ext cx="904327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Storage</a:t>
            </a:r>
          </a:p>
        </p:txBody>
      </p:sp>
      <p:sp>
        <p:nvSpPr>
          <p:cNvPr id="98" name="TextBox 100"/>
          <p:cNvSpPr txBox="1">
            <a:spLocks noChangeArrowheads="1"/>
          </p:cNvSpPr>
          <p:nvPr/>
        </p:nvSpPr>
        <p:spPr bwMode="auto">
          <a:xfrm rot="5400000">
            <a:off x="3220792" y="1305609"/>
            <a:ext cx="1176411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Eat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Organisms</a:t>
            </a:r>
          </a:p>
        </p:txBody>
      </p:sp>
      <p:sp>
        <p:nvSpPr>
          <p:cNvPr id="99" name="TextBox 99"/>
          <p:cNvSpPr txBox="1">
            <a:spLocks noChangeArrowheads="1"/>
          </p:cNvSpPr>
          <p:nvPr/>
        </p:nvSpPr>
        <p:spPr bwMode="auto">
          <a:xfrm rot="5400000">
            <a:off x="4937360" y="4253846"/>
            <a:ext cx="125243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alibri" pitchFamily="34" charset="0"/>
              </a:rPr>
              <a:t>Communic</a:t>
            </a:r>
            <a:r>
              <a:rPr lang="en-US" dirty="0">
                <a:solidFill>
                  <a:schemeClr val="accent1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91603" y="439710"/>
            <a:ext cx="80465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a Phylogeny is Typically Represented: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3637F5-8239-4D2B-AD0F-7BD2BECDE2EA}"/>
              </a:ext>
            </a:extLst>
          </p:cNvPr>
          <p:cNvSpPr/>
          <p:nvPr/>
        </p:nvSpPr>
        <p:spPr>
          <a:xfrm rot="3736461">
            <a:off x="8642350" y="1757363"/>
            <a:ext cx="28575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9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2151857" y="2537619"/>
            <a:ext cx="4462463" cy="635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904875" y="2600325"/>
            <a:ext cx="44005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804863" y="2566988"/>
            <a:ext cx="4343400" cy="95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403475" y="2568575"/>
            <a:ext cx="4343400" cy="635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4002088" y="2570163"/>
            <a:ext cx="4343400" cy="31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5600700" y="2571750"/>
            <a:ext cx="4343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07975" y="1899048"/>
            <a:ext cx="744538" cy="101560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 rot="5400000">
            <a:off x="1769467" y="745133"/>
            <a:ext cx="558404" cy="135413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5400000">
            <a:off x="1769467" y="2745383"/>
            <a:ext cx="558404" cy="135413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Arrow Connector 31"/>
          <p:cNvCxnSpPr>
            <a:stCxn id="20" idx="6"/>
            <a:endCxn id="21" idx="5"/>
          </p:cNvCxnSpPr>
          <p:nvPr/>
        </p:nvCxnSpPr>
        <p:spPr>
          <a:xfrm flipV="1">
            <a:off x="1052514" y="1620441"/>
            <a:ext cx="517525" cy="7858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6"/>
            <a:endCxn id="30" idx="3"/>
          </p:cNvCxnSpPr>
          <p:nvPr/>
        </p:nvCxnSpPr>
        <p:spPr>
          <a:xfrm>
            <a:off x="1052514" y="2406254"/>
            <a:ext cx="517525" cy="8191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35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2157413" y="3454004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0" name="Picture 36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2157413" y="1453754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1" name="Picture 37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2864815">
            <a:off x="522288" y="1935163"/>
            <a:ext cx="261938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0" descr="scan0001 edit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3657601" y="2782491"/>
            <a:ext cx="201613" cy="17025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3" name="Oval 62"/>
          <p:cNvSpPr/>
          <p:nvPr/>
        </p:nvSpPr>
        <p:spPr>
          <a:xfrm rot="5400000">
            <a:off x="3465711" y="272852"/>
            <a:ext cx="558404" cy="13557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4" name="Straight Arrow Connector 63"/>
          <p:cNvCxnSpPr>
            <a:stCxn id="21" idx="1"/>
            <a:endCxn id="63" idx="4"/>
          </p:cNvCxnSpPr>
          <p:nvPr/>
        </p:nvCxnSpPr>
        <p:spPr>
          <a:xfrm flipV="1">
            <a:off x="2528888" y="950119"/>
            <a:ext cx="538162" cy="2750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5" name="Picture 66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3757613" y="1028700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Oval 68"/>
          <p:cNvSpPr/>
          <p:nvPr/>
        </p:nvSpPr>
        <p:spPr>
          <a:xfrm rot="5400000">
            <a:off x="3397450" y="2269530"/>
            <a:ext cx="558403" cy="13557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17" name="Picture 6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3790950" y="3002756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70" descr="3 synthesize energy from sun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3227388" y="2839641"/>
            <a:ext cx="215900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2" name="Oval 71"/>
          <p:cNvSpPr/>
          <p:nvPr/>
        </p:nvSpPr>
        <p:spPr>
          <a:xfrm rot="5400000">
            <a:off x="3406180" y="3202583"/>
            <a:ext cx="558404" cy="13541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20" name="Picture 72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3810000" y="3871913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5" name="Straight Arrow Connector 74"/>
          <p:cNvCxnSpPr>
            <a:stCxn id="30" idx="1"/>
            <a:endCxn id="69" idx="4"/>
          </p:cNvCxnSpPr>
          <p:nvPr/>
        </p:nvCxnSpPr>
        <p:spPr>
          <a:xfrm flipV="1">
            <a:off x="2528888" y="2946798"/>
            <a:ext cx="469900" cy="2786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0" idx="7"/>
            <a:endCxn id="72" idx="4"/>
          </p:cNvCxnSpPr>
          <p:nvPr/>
        </p:nvCxnSpPr>
        <p:spPr>
          <a:xfrm>
            <a:off x="2528889" y="3620691"/>
            <a:ext cx="479425" cy="2595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5257801" y="2343150"/>
            <a:ext cx="201613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6" name="Oval 85"/>
          <p:cNvSpPr/>
          <p:nvPr/>
        </p:nvSpPr>
        <p:spPr>
          <a:xfrm rot="5400000">
            <a:off x="5021660" y="1868489"/>
            <a:ext cx="559594" cy="13541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25" name="Picture 86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5383213" y="2602706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7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4852988" y="2437210"/>
            <a:ext cx="214312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9" name="Oval 88"/>
          <p:cNvSpPr/>
          <p:nvPr/>
        </p:nvSpPr>
        <p:spPr>
          <a:xfrm rot="5400000">
            <a:off x="5022255" y="3488333"/>
            <a:ext cx="558404" cy="13541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28" name="Picture 8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5405438" y="4202906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91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5294314" y="3092053"/>
            <a:ext cx="200025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3" name="Oval 92"/>
          <p:cNvSpPr/>
          <p:nvPr/>
        </p:nvSpPr>
        <p:spPr>
          <a:xfrm rot="5400000">
            <a:off x="5036741" y="2597547"/>
            <a:ext cx="559594" cy="13557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31" name="Picture 93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5410200" y="3321844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94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4867276" y="3167063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273675" y="442913"/>
            <a:ext cx="222250" cy="146447"/>
            <a:chOff x="2951226" y="2667000"/>
            <a:chExt cx="2230374" cy="1952625"/>
          </a:xfrm>
        </p:grpSpPr>
        <p:pic>
          <p:nvPicPr>
            <p:cNvPr id="97" name="Picture 96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91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sp>
        <p:nvSpPr>
          <p:cNvPr id="99" name="Oval 98"/>
          <p:cNvSpPr/>
          <p:nvPr/>
        </p:nvSpPr>
        <p:spPr>
          <a:xfrm rot="5400000">
            <a:off x="5046068" y="-51395"/>
            <a:ext cx="558403" cy="135413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35" name="Picture 99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5434013" y="659606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273675" y="1100138"/>
            <a:ext cx="222250" cy="146447"/>
            <a:chOff x="2951226" y="2667000"/>
            <a:chExt cx="2230374" cy="1952625"/>
          </a:xfrm>
        </p:grpSpPr>
        <p:pic>
          <p:nvPicPr>
            <p:cNvPr id="103" name="Picture 102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89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sp>
        <p:nvSpPr>
          <p:cNvPr id="105" name="Oval 104"/>
          <p:cNvSpPr/>
          <p:nvPr/>
        </p:nvSpPr>
        <p:spPr>
          <a:xfrm rot="5400000">
            <a:off x="5046067" y="607020"/>
            <a:ext cx="558404" cy="135413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38" name="Picture 105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5434013" y="1318022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8" name="Straight Arrow Connector 107"/>
          <p:cNvCxnSpPr>
            <a:stCxn id="63" idx="7"/>
            <a:endCxn id="105" idx="4"/>
          </p:cNvCxnSpPr>
          <p:nvPr/>
        </p:nvCxnSpPr>
        <p:spPr>
          <a:xfrm>
            <a:off x="4224338" y="1147763"/>
            <a:ext cx="423862" cy="1357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3" idx="1"/>
            <a:endCxn id="99" idx="4"/>
          </p:cNvCxnSpPr>
          <p:nvPr/>
        </p:nvCxnSpPr>
        <p:spPr>
          <a:xfrm flipV="1">
            <a:off x="4224338" y="626269"/>
            <a:ext cx="423862" cy="1273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9" idx="1"/>
            <a:endCxn id="86" idx="4"/>
          </p:cNvCxnSpPr>
          <p:nvPr/>
        </p:nvCxnSpPr>
        <p:spPr>
          <a:xfrm flipV="1">
            <a:off x="4156076" y="2545557"/>
            <a:ext cx="468313" cy="2035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9" idx="7"/>
            <a:endCxn id="93" idx="4"/>
          </p:cNvCxnSpPr>
          <p:nvPr/>
        </p:nvCxnSpPr>
        <p:spPr>
          <a:xfrm>
            <a:off x="4156075" y="3144441"/>
            <a:ext cx="482600" cy="1309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2" idx="7"/>
            <a:endCxn id="89" idx="4"/>
          </p:cNvCxnSpPr>
          <p:nvPr/>
        </p:nvCxnSpPr>
        <p:spPr>
          <a:xfrm>
            <a:off x="4164014" y="4077892"/>
            <a:ext cx="460375" cy="881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 rot="5400000">
            <a:off x="6589118" y="1687712"/>
            <a:ext cx="534590" cy="1295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Oval 122"/>
          <p:cNvSpPr/>
          <p:nvPr/>
        </p:nvSpPr>
        <p:spPr>
          <a:xfrm rot="5400000">
            <a:off x="8197255" y="1353146"/>
            <a:ext cx="534591" cy="1295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Oval 123"/>
          <p:cNvSpPr/>
          <p:nvPr/>
        </p:nvSpPr>
        <p:spPr>
          <a:xfrm rot="5400000">
            <a:off x="8205193" y="1962746"/>
            <a:ext cx="534591" cy="1295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5" name="Straight Arrow Connector 124"/>
          <p:cNvCxnSpPr>
            <a:stCxn id="122" idx="1"/>
            <a:endCxn id="123" idx="4"/>
          </p:cNvCxnSpPr>
          <p:nvPr/>
        </p:nvCxnSpPr>
        <p:spPr>
          <a:xfrm flipV="1">
            <a:off x="7315200" y="2001442"/>
            <a:ext cx="501650" cy="1452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7"/>
            <a:endCxn id="124" idx="4"/>
          </p:cNvCxnSpPr>
          <p:nvPr/>
        </p:nvCxnSpPr>
        <p:spPr>
          <a:xfrm>
            <a:off x="7315200" y="2524125"/>
            <a:ext cx="509588" cy="857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 rot="5400000">
            <a:off x="6686154" y="2511822"/>
            <a:ext cx="559594" cy="13557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Oval 127"/>
          <p:cNvSpPr/>
          <p:nvPr/>
        </p:nvSpPr>
        <p:spPr>
          <a:xfrm rot="5400000">
            <a:off x="6727230" y="3407371"/>
            <a:ext cx="558404" cy="13541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9" name="Straight Arrow Connector 128"/>
          <p:cNvCxnSpPr>
            <a:stCxn id="89" idx="0"/>
            <a:endCxn id="128" idx="4"/>
          </p:cNvCxnSpPr>
          <p:nvPr/>
        </p:nvCxnSpPr>
        <p:spPr>
          <a:xfrm flipV="1">
            <a:off x="5978525" y="4085035"/>
            <a:ext cx="350838" cy="809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789738" y="4156472"/>
            <a:ext cx="203200" cy="160734"/>
            <a:chOff x="2819400" y="2514600"/>
            <a:chExt cx="1447800" cy="1524000"/>
          </a:xfrm>
        </p:grpSpPr>
        <p:pic>
          <p:nvPicPr>
            <p:cNvPr id="146" name="Picture 145" descr="6 energy from sulfur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2791" t="5850" r="58210" b="20567"/>
            <a:stretch>
              <a:fillRect/>
            </a:stretch>
          </p:blipFill>
          <p:spPr>
            <a:xfrm>
              <a:off x="2819400" y="2514600"/>
              <a:ext cx="1447800" cy="152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87" name="Picture 21" descr="6 energy from sulfur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148" name="Picture 147" descr="7 factory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9878" t="3448" r="11183" b="3448"/>
          <a:stretch>
            <a:fillRect/>
          </a:stretch>
        </p:blipFill>
        <p:spPr>
          <a:xfrm>
            <a:off x="6705601" y="2366962"/>
            <a:ext cx="176213" cy="19645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9" name="Picture 148" descr="14 energy stores edit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9445" r="22222"/>
          <a:stretch>
            <a:fillRect/>
          </a:stretch>
        </p:blipFill>
        <p:spPr>
          <a:xfrm>
            <a:off x="5227638" y="3932635"/>
            <a:ext cx="163512" cy="190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1" name="Picture 150" descr="enzyme train edit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40654" t="28962" b="3249"/>
          <a:stretch>
            <a:fillRect/>
          </a:stretch>
        </p:blipFill>
        <p:spPr>
          <a:xfrm>
            <a:off x="6781800" y="685801"/>
            <a:ext cx="255588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56" name="Picture 151" descr="18) double stranded DNA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8686801" y="1828800"/>
            <a:ext cx="200025" cy="214313"/>
          </a:xfrm>
          <a:prstGeom prst="rect">
            <a:avLst/>
          </a:prstGeom>
          <a:noFill/>
          <a:ln w="19050" cap="sq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53" name="Picture 152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1631951" y="3274219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0" name="Picture 159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3268663" y="3731419"/>
            <a:ext cx="214312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1" name="Picture 160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4800601" y="4017169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733800" y="742951"/>
            <a:ext cx="222250" cy="146447"/>
            <a:chOff x="2951226" y="2667000"/>
            <a:chExt cx="2230374" cy="1952625"/>
          </a:xfrm>
        </p:grpSpPr>
        <p:pic>
          <p:nvPicPr>
            <p:cNvPr id="165" name="Picture 164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85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cxnSp>
        <p:nvCxnSpPr>
          <p:cNvPr id="167" name="Straight Arrow Connector 166"/>
          <p:cNvCxnSpPr>
            <a:stCxn id="93" idx="0"/>
            <a:endCxn id="127" idx="4"/>
          </p:cNvCxnSpPr>
          <p:nvPr/>
        </p:nvCxnSpPr>
        <p:spPr>
          <a:xfrm flipV="1">
            <a:off x="5994400" y="3189685"/>
            <a:ext cx="293688" cy="857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 rot="5400000">
            <a:off x="8230592" y="2532658"/>
            <a:ext cx="558404" cy="13223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2" name="Straight Arrow Connector 171"/>
          <p:cNvCxnSpPr>
            <a:stCxn id="127" idx="0"/>
            <a:endCxn id="170" idx="4"/>
          </p:cNvCxnSpPr>
          <p:nvPr/>
        </p:nvCxnSpPr>
        <p:spPr>
          <a:xfrm>
            <a:off x="7643814" y="3189685"/>
            <a:ext cx="204787" cy="4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28" idx="7"/>
            <a:endCxn id="171" idx="4"/>
          </p:cNvCxnSpPr>
          <p:nvPr/>
        </p:nvCxnSpPr>
        <p:spPr>
          <a:xfrm>
            <a:off x="7485064" y="4282679"/>
            <a:ext cx="320675" cy="821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86" idx="0"/>
            <a:endCxn id="122" idx="4"/>
          </p:cNvCxnSpPr>
          <p:nvPr/>
        </p:nvCxnSpPr>
        <p:spPr>
          <a:xfrm flipV="1">
            <a:off x="5978525" y="2336006"/>
            <a:ext cx="230188" cy="2095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 rot="5400000">
            <a:off x="6681193" y="-19645"/>
            <a:ext cx="534590" cy="1295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3" name="Oval 182"/>
          <p:cNvSpPr/>
          <p:nvPr/>
        </p:nvSpPr>
        <p:spPr>
          <a:xfrm rot="5400000">
            <a:off x="8205193" y="-19645"/>
            <a:ext cx="534590" cy="1295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7" name="Straight Arrow Connector 186"/>
          <p:cNvCxnSpPr>
            <a:stCxn id="99" idx="0"/>
            <a:endCxn id="182" idx="4"/>
          </p:cNvCxnSpPr>
          <p:nvPr/>
        </p:nvCxnSpPr>
        <p:spPr>
          <a:xfrm>
            <a:off x="6003926" y="626269"/>
            <a:ext cx="296863" cy="23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82" idx="0"/>
            <a:endCxn id="183" idx="4"/>
          </p:cNvCxnSpPr>
          <p:nvPr/>
        </p:nvCxnSpPr>
        <p:spPr>
          <a:xfrm>
            <a:off x="7596188" y="628650"/>
            <a:ext cx="228600" cy="11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Picture 197" descr="scan0001 edit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6796088" y="2140744"/>
            <a:ext cx="201612" cy="17026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71" name="Picture 198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6921500" y="2400300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" name="Picture 199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6391276" y="2234803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1" name="Picture 200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6891338" y="3078956"/>
            <a:ext cx="201612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74" name="Picture 201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7018338" y="3309938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3" name="Picture 202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6486526" y="3173016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76" name="Picture 203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7050088" y="4139804"/>
            <a:ext cx="349250" cy="14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Picture 204" descr="14 energy stores edit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9445" r="22222"/>
          <a:stretch>
            <a:fillRect/>
          </a:stretch>
        </p:blipFill>
        <p:spPr>
          <a:xfrm>
            <a:off x="6872288" y="3870722"/>
            <a:ext cx="163512" cy="190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6" name="Picture 205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6445251" y="3954066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79" name="Picture 206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516938" y="4424363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8" name="Picture 207" descr="14 energy stores edit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9445" r="22222"/>
          <a:stretch>
            <a:fillRect/>
          </a:stretch>
        </p:blipFill>
        <p:spPr>
          <a:xfrm>
            <a:off x="8340726" y="4171950"/>
            <a:ext cx="161925" cy="190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9" name="Picture 208" descr="3 synthesize energy from sun edit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7912101" y="4256485"/>
            <a:ext cx="214313" cy="14525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6932614" y="457201"/>
            <a:ext cx="223837" cy="146447"/>
            <a:chOff x="2951226" y="2667000"/>
            <a:chExt cx="2230374" cy="1952625"/>
          </a:xfrm>
        </p:grpSpPr>
        <p:pic>
          <p:nvPicPr>
            <p:cNvPr id="255" name="Picture 254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83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4183" name="Picture 256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7094538" y="673894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8456614" y="457201"/>
            <a:ext cx="223837" cy="146447"/>
            <a:chOff x="2951226" y="2667000"/>
            <a:chExt cx="2230374" cy="1952625"/>
          </a:xfrm>
        </p:grpSpPr>
        <p:pic>
          <p:nvPicPr>
            <p:cNvPr id="260" name="Picture 259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81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4185" name="Picture 261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618538" y="673894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4" name="Picture 263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8415338" y="1828800"/>
            <a:ext cx="201612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87" name="Picture 264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542338" y="2088356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" name="Picture 265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8010526" y="1922860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7" name="Picture 266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8520113" y="2409825"/>
            <a:ext cx="201612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90" name="Picture 267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645525" y="2670572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9" name="Picture 268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8113713" y="2503885"/>
            <a:ext cx="214312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0" name="Picture 269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8599" t="4762" r="6522" b="11905"/>
          <a:stretch>
            <a:fillRect/>
          </a:stretch>
        </p:blipFill>
        <p:spPr>
          <a:xfrm>
            <a:off x="8437563" y="3028950"/>
            <a:ext cx="201612" cy="1714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93" name="Picture 270" descr="hereditary material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721725" y="3252788"/>
            <a:ext cx="349250" cy="1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" name="Picture 271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8032751" y="3143251"/>
            <a:ext cx="214313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3" name="Picture 272" descr="7 factory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9878" t="3448" r="11183" b="3448"/>
          <a:stretch>
            <a:fillRect/>
          </a:stretch>
        </p:blipFill>
        <p:spPr>
          <a:xfrm>
            <a:off x="8382001" y="2622948"/>
            <a:ext cx="176213" cy="1976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4" name="Picture 273" descr="7 factory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9878" t="3448" r="11183" b="3448"/>
          <a:stretch>
            <a:fillRect/>
          </a:stretch>
        </p:blipFill>
        <p:spPr>
          <a:xfrm>
            <a:off x="8305801" y="2031207"/>
            <a:ext cx="176213" cy="1976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5" name="Picture 274" descr="enzyme train edit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40654" t="28962" b="3249"/>
          <a:stretch>
            <a:fillRect/>
          </a:stretch>
        </p:blipFill>
        <p:spPr>
          <a:xfrm>
            <a:off x="8305800" y="685801"/>
            <a:ext cx="255588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8229600" y="4400550"/>
            <a:ext cx="203200" cy="160735"/>
            <a:chOff x="2819400" y="2514600"/>
            <a:chExt cx="1447800" cy="1524000"/>
          </a:xfrm>
        </p:grpSpPr>
        <p:pic>
          <p:nvPicPr>
            <p:cNvPr id="277" name="Picture 276" descr="6 energy from sulfur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2791" t="5850" r="58210" b="20567"/>
            <a:stretch>
              <a:fillRect/>
            </a:stretch>
          </p:blipFill>
          <p:spPr>
            <a:xfrm>
              <a:off x="2819400" y="2514600"/>
              <a:ext cx="1447800" cy="152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79" name="Picture 21" descr="6 energy from sulfur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sp>
        <p:nvSpPr>
          <p:cNvPr id="4199" name="TextBox 18"/>
          <p:cNvSpPr txBox="1">
            <a:spLocks noChangeArrowheads="1"/>
          </p:cNvSpPr>
          <p:nvPr/>
        </p:nvSpPr>
        <p:spPr bwMode="auto">
          <a:xfrm>
            <a:off x="-38831" y="103195"/>
            <a:ext cx="10278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Berlin Sans FB" pitchFamily="34" charset="0"/>
              </a:rPr>
              <a:t>Generation 0</a:t>
            </a:r>
          </a:p>
        </p:txBody>
      </p:sp>
      <p:sp>
        <p:nvSpPr>
          <p:cNvPr id="280" name="TextBox 21"/>
          <p:cNvSpPr txBox="1">
            <a:spLocks noChangeArrowheads="1"/>
          </p:cNvSpPr>
          <p:nvPr/>
        </p:nvSpPr>
        <p:spPr bwMode="auto">
          <a:xfrm>
            <a:off x="2884488" y="175023"/>
            <a:ext cx="5293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Berlin Sans FB" pitchFamily="34" charset="0"/>
                <a:cs typeface="+mn-cs"/>
              </a:rPr>
              <a:t>2</a:t>
            </a:r>
            <a:r>
              <a:rPr lang="en-US" sz="1050" dirty="0">
                <a:latin typeface="Berlin Sans FB" pitchFamily="34" charset="0"/>
                <a:cs typeface="+mn-cs"/>
              </a:rPr>
              <a:t>,000</a:t>
            </a:r>
          </a:p>
        </p:txBody>
      </p:sp>
      <p:sp>
        <p:nvSpPr>
          <p:cNvPr id="4201" name="TextBox 26"/>
          <p:cNvSpPr txBox="1">
            <a:spLocks noChangeArrowheads="1"/>
          </p:cNvSpPr>
          <p:nvPr/>
        </p:nvSpPr>
        <p:spPr bwMode="auto">
          <a:xfrm>
            <a:off x="3810001" y="0"/>
            <a:ext cx="135639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u="sng" dirty="0">
                <a:latin typeface="Calibri" pitchFamily="34" charset="0"/>
              </a:rPr>
              <a:t>Tree Worksheet</a:t>
            </a:r>
            <a:endParaRPr lang="en-US" sz="1400" b="1" u="sng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5" name="TextBox 21"/>
          <p:cNvSpPr txBox="1">
            <a:spLocks noChangeArrowheads="1"/>
          </p:cNvSpPr>
          <p:nvPr/>
        </p:nvSpPr>
        <p:spPr bwMode="auto">
          <a:xfrm>
            <a:off x="4535488" y="175023"/>
            <a:ext cx="5261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Berlin Sans FB" pitchFamily="34" charset="0"/>
                <a:cs typeface="+mn-cs"/>
              </a:rPr>
              <a:t>3</a:t>
            </a:r>
            <a:r>
              <a:rPr lang="en-US" sz="1050" dirty="0">
                <a:latin typeface="Berlin Sans FB" pitchFamily="34" charset="0"/>
                <a:cs typeface="+mn-cs"/>
              </a:rPr>
              <a:t>,000</a:t>
            </a:r>
          </a:p>
        </p:txBody>
      </p:sp>
      <p:sp>
        <p:nvSpPr>
          <p:cNvPr id="286" name="TextBox 21"/>
          <p:cNvSpPr txBox="1">
            <a:spLocks noChangeArrowheads="1"/>
          </p:cNvSpPr>
          <p:nvPr/>
        </p:nvSpPr>
        <p:spPr bwMode="auto">
          <a:xfrm>
            <a:off x="6161088" y="175023"/>
            <a:ext cx="5309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Berlin Sans FB" pitchFamily="34" charset="0"/>
                <a:cs typeface="+mn-cs"/>
              </a:rPr>
              <a:t>4</a:t>
            </a:r>
            <a:r>
              <a:rPr lang="en-US" sz="1050" dirty="0">
                <a:latin typeface="Berlin Sans FB" pitchFamily="34" charset="0"/>
                <a:cs typeface="+mn-cs"/>
              </a:rPr>
              <a:t>,000</a:t>
            </a:r>
          </a:p>
        </p:txBody>
      </p:sp>
      <p:sp>
        <p:nvSpPr>
          <p:cNvPr id="287" name="TextBox 21"/>
          <p:cNvSpPr txBox="1">
            <a:spLocks noChangeArrowheads="1"/>
          </p:cNvSpPr>
          <p:nvPr/>
        </p:nvSpPr>
        <p:spPr bwMode="auto">
          <a:xfrm>
            <a:off x="7685088" y="175023"/>
            <a:ext cx="5277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Berlin Sans FB" pitchFamily="34" charset="0"/>
                <a:cs typeface="+mn-cs"/>
              </a:rPr>
              <a:t>5</a:t>
            </a:r>
            <a:r>
              <a:rPr lang="en-US" sz="1050" dirty="0">
                <a:latin typeface="Berlin Sans FB" pitchFamily="34" charset="0"/>
                <a:cs typeface="+mn-cs"/>
              </a:rPr>
              <a:t>,000</a:t>
            </a:r>
          </a:p>
        </p:txBody>
      </p:sp>
      <p:sp>
        <p:nvSpPr>
          <p:cNvPr id="288" name="TextBox 21"/>
          <p:cNvSpPr txBox="1">
            <a:spLocks noChangeArrowheads="1"/>
          </p:cNvSpPr>
          <p:nvPr/>
        </p:nvSpPr>
        <p:spPr bwMode="auto">
          <a:xfrm>
            <a:off x="1147763" y="180975"/>
            <a:ext cx="4972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Berlin Sans FB" pitchFamily="34" charset="0"/>
                <a:cs typeface="+mn-cs"/>
              </a:rPr>
              <a:t>1</a:t>
            </a:r>
            <a:r>
              <a:rPr lang="en-US" sz="1050" dirty="0">
                <a:latin typeface="Berlin Sans FB" pitchFamily="34" charset="0"/>
                <a:cs typeface="+mn-cs"/>
              </a:rPr>
              <a:t>,000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76200" y="4572004"/>
            <a:ext cx="8839200" cy="360954"/>
            <a:chOff x="685800" y="6248400"/>
            <a:chExt cx="8321488" cy="481272"/>
          </a:xfrm>
          <a:solidFill>
            <a:schemeClr val="bg1"/>
          </a:solidFill>
        </p:grpSpPr>
        <p:sp>
          <p:nvSpPr>
            <p:cNvPr id="313" name="Right Arrow 312"/>
            <p:cNvSpPr/>
            <p:nvPr/>
          </p:nvSpPr>
          <p:spPr>
            <a:xfrm>
              <a:off x="685800" y="6248400"/>
              <a:ext cx="8321488" cy="457200"/>
            </a:xfrm>
            <a:prstGeom prst="right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4" name="TextBox 15"/>
            <p:cNvSpPr txBox="1">
              <a:spLocks noChangeArrowheads="1"/>
            </p:cNvSpPr>
            <p:nvPr/>
          </p:nvSpPr>
          <p:spPr bwMode="auto">
            <a:xfrm>
              <a:off x="4399410" y="6360340"/>
              <a:ext cx="762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dirty="0">
                  <a:latin typeface="Berlin Sans FB" pitchFamily="34" charset="0"/>
                  <a:cs typeface="+mn-cs"/>
                </a:rPr>
                <a:t>Time</a:t>
              </a:r>
            </a:p>
          </p:txBody>
        </p:sp>
      </p:grpSp>
      <p:sp>
        <p:nvSpPr>
          <p:cNvPr id="171" name="Oval 170"/>
          <p:cNvSpPr/>
          <p:nvPr/>
        </p:nvSpPr>
        <p:spPr>
          <a:xfrm rot="5400000">
            <a:off x="8187731" y="3703043"/>
            <a:ext cx="558403" cy="13223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08" name="TextBox 347"/>
          <p:cNvSpPr txBox="1">
            <a:spLocks noChangeArrowheads="1"/>
          </p:cNvSpPr>
          <p:nvPr/>
        </p:nvSpPr>
        <p:spPr bwMode="auto">
          <a:xfrm>
            <a:off x="5049838" y="896541"/>
            <a:ext cx="6896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Narrow" pitchFamily="34" charset="0"/>
              </a:rPr>
              <a:t>X</a:t>
            </a:r>
          </a:p>
        </p:txBody>
      </p:sp>
      <p:pic>
        <p:nvPicPr>
          <p:cNvPr id="1092" name="Picture 1091" descr="scan0001 edit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18599" t="4762" r="6522" b="11905"/>
          <a:stretch>
            <a:fillRect/>
          </a:stretch>
        </p:blipFill>
        <p:spPr>
          <a:xfrm>
            <a:off x="2020889" y="4864894"/>
            <a:ext cx="307975" cy="260747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3092451" y="4880373"/>
            <a:ext cx="309563" cy="245269"/>
            <a:chOff x="2819400" y="2514600"/>
            <a:chExt cx="1447800" cy="1524000"/>
          </a:xfrm>
        </p:grpSpPr>
        <p:pic>
          <p:nvPicPr>
            <p:cNvPr id="1094" name="Picture 1093" descr="6 energy from sulfur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 l="2791" t="5850" r="58210" b="20567"/>
            <a:stretch>
              <a:fillRect/>
            </a:stretch>
          </p:blipFill>
          <p:spPr>
            <a:xfrm>
              <a:off x="2819400" y="2514600"/>
              <a:ext cx="1447800" cy="1524000"/>
            </a:xfrm>
            <a:prstGeom prst="rect">
              <a:avLst/>
            </a:prstGeom>
            <a:ln w="1905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77" name="Picture 21" descr="6 energy from sulfur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1096" name="Picture 1095" descr="7 factory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9878" t="3448" r="11183" b="3448"/>
          <a:stretch>
            <a:fillRect/>
          </a:stretch>
        </p:blipFill>
        <p:spPr>
          <a:xfrm>
            <a:off x="3657600" y="4836319"/>
            <a:ext cx="268288" cy="301229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7" name="Picture 1096" descr="14 energy stores edit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19445" r="22222"/>
          <a:stretch>
            <a:fillRect/>
          </a:stretch>
        </p:blipFill>
        <p:spPr>
          <a:xfrm>
            <a:off x="2584450" y="4835128"/>
            <a:ext cx="247650" cy="290513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8" name="Picture 1097" descr="12 defensive walls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tretch>
            <a:fillRect/>
          </a:stretch>
        </p:blipFill>
        <p:spPr>
          <a:xfrm>
            <a:off x="1458914" y="4835128"/>
            <a:ext cx="306387" cy="290513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9" name="Picture 1098" descr="enzyme train edit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40654" t="28962" b="3249"/>
          <a:stretch>
            <a:fillRect/>
          </a:stretch>
        </p:blipFill>
        <p:spPr>
          <a:xfrm>
            <a:off x="5429251" y="4901803"/>
            <a:ext cx="390525" cy="223838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15" name="Picture 1099" descr="18) double stranded DNA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/>
          <a:stretch>
            <a:fillRect/>
          </a:stretch>
        </p:blipFill>
        <p:spPr bwMode="auto">
          <a:xfrm rot="3718903">
            <a:off x="6134101" y="4796235"/>
            <a:ext cx="228600" cy="434975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</p:spPr>
      </p:pic>
      <p:pic>
        <p:nvPicPr>
          <p:cNvPr id="1101" name="Picture 1100" descr="3 synthesize energy from sun edit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31194" t="33221" r="17090" b="10850"/>
          <a:stretch>
            <a:fillRect/>
          </a:stretch>
        </p:blipFill>
        <p:spPr>
          <a:xfrm>
            <a:off x="877889" y="4901803"/>
            <a:ext cx="327025" cy="223838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02" name="Picture 1101" descr="9 cell cell communication edit.JPG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l="17949" t="28571" r="23291" b="9524"/>
          <a:stretch>
            <a:fillRect/>
          </a:stretch>
        </p:blipFill>
        <p:spPr>
          <a:xfrm>
            <a:off x="4175126" y="4879182"/>
            <a:ext cx="415925" cy="246460"/>
          </a:xfrm>
          <a:prstGeom prst="rect">
            <a:avLst/>
          </a:prstGeom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18" name="Picture 1102" descr="10 working together.jpg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40000"/>
          </a:blip>
          <a:srcRect t="11121" b="16304"/>
          <a:stretch>
            <a:fillRect/>
          </a:stretch>
        </p:blipFill>
        <p:spPr bwMode="auto">
          <a:xfrm>
            <a:off x="112714" y="4895850"/>
            <a:ext cx="528637" cy="229791"/>
          </a:xfrm>
          <a:prstGeom prst="rect">
            <a:avLst/>
          </a:prstGeom>
          <a:noFill/>
          <a:ln w="19050" cap="sq">
            <a:noFill/>
            <a:miter lim="800000"/>
            <a:headEnd/>
            <a:tailEnd/>
          </a:ln>
        </p:spPr>
      </p:pic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4837114" y="4901803"/>
            <a:ext cx="339725" cy="223838"/>
            <a:chOff x="2951226" y="2667000"/>
            <a:chExt cx="2230374" cy="1952625"/>
          </a:xfrm>
        </p:grpSpPr>
        <p:pic>
          <p:nvPicPr>
            <p:cNvPr id="1105" name="Picture 1104" descr="5 eat other organisims edit 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 t="22036" r="31194" b="6306"/>
            <a:stretch>
              <a:fillRect/>
            </a:stretch>
          </p:blipFill>
          <p:spPr>
            <a:xfrm>
              <a:off x="2951226" y="2667000"/>
              <a:ext cx="2230374" cy="1952625"/>
            </a:xfrm>
            <a:prstGeom prst="rect">
              <a:avLst/>
            </a:prstGeom>
            <a:ln w="1905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75" name="Picture 19" descr="5 eat other organisims edit 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40000"/>
            </a:blip>
            <a:srcRect l="65820" t="50336" r="5971" b="27293"/>
            <a:stretch>
              <a:fillRect/>
            </a:stretch>
          </p:blipFill>
          <p:spPr bwMode="auto">
            <a:xfrm>
              <a:off x="4114800" y="3200400"/>
              <a:ext cx="914400" cy="6096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pic>
        <p:nvPicPr>
          <p:cNvPr id="1107" name="Picture 1106" descr="17 cell anchor.jpg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30000"/>
          </a:blip>
          <a:srcRect l="8333" t="2703" r="8333" b="4955"/>
          <a:stretch>
            <a:fillRect/>
          </a:stretch>
        </p:blipFill>
        <p:spPr>
          <a:xfrm>
            <a:off x="6715125" y="4860131"/>
            <a:ext cx="260350" cy="2857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Group 6692"/>
          <p:cNvGrpSpPr>
            <a:grpSpLocks/>
          </p:cNvGrpSpPr>
          <p:nvPr/>
        </p:nvGrpSpPr>
        <p:grpSpPr bwMode="auto">
          <a:xfrm>
            <a:off x="7243763" y="4856560"/>
            <a:ext cx="311150" cy="275034"/>
            <a:chOff x="1066801" y="1514957"/>
            <a:chExt cx="990600" cy="1168044"/>
          </a:xfrm>
        </p:grpSpPr>
        <p:sp>
          <p:nvSpPr>
            <p:cNvPr id="1109" name="Rectangle 1108"/>
            <p:cNvSpPr/>
            <p:nvPr/>
          </p:nvSpPr>
          <p:spPr>
            <a:xfrm>
              <a:off x="1066801" y="1525070"/>
              <a:ext cx="990600" cy="114276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9" name="Group 6694"/>
            <p:cNvGrpSpPr>
              <a:grpSpLocks/>
            </p:cNvGrpSpPr>
            <p:nvPr/>
          </p:nvGrpSpPr>
          <p:grpSpPr bwMode="auto">
            <a:xfrm>
              <a:off x="1189101" y="1514958"/>
              <a:ext cx="732885" cy="1168042"/>
              <a:chOff x="7077421" y="2004523"/>
              <a:chExt cx="732885" cy="1168042"/>
            </a:xfrm>
          </p:grpSpPr>
          <p:grpSp>
            <p:nvGrpSpPr>
              <p:cNvPr id="22" name="Group 948"/>
              <p:cNvGrpSpPr>
                <a:grpSpLocks/>
              </p:cNvGrpSpPr>
              <p:nvPr/>
            </p:nvGrpSpPr>
            <p:grpSpPr bwMode="auto">
              <a:xfrm rot="-3600000">
                <a:off x="6859843" y="2222101"/>
                <a:ext cx="1168042" cy="732885"/>
                <a:chOff x="-49624" y="141848"/>
                <a:chExt cx="9072436" cy="5692526"/>
              </a:xfrm>
            </p:grpSpPr>
            <p:sp>
              <p:nvSpPr>
                <p:cNvPr id="1113" name="Oval 1112"/>
                <p:cNvSpPr/>
                <p:nvPr/>
              </p:nvSpPr>
              <p:spPr>
                <a:xfrm>
                  <a:off x="4321579" y="763142"/>
                  <a:ext cx="117837" cy="15702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grpSp>
              <p:nvGrpSpPr>
                <p:cNvPr id="23" name="Group 61"/>
                <p:cNvGrpSpPr>
                  <a:grpSpLocks/>
                </p:cNvGrpSpPr>
                <p:nvPr/>
              </p:nvGrpSpPr>
              <p:grpSpPr bwMode="auto">
                <a:xfrm>
                  <a:off x="4401042" y="258936"/>
                  <a:ext cx="1815670" cy="901993"/>
                  <a:chOff x="4401042" y="279814"/>
                  <a:chExt cx="1815670" cy="901993"/>
                </a:xfrm>
              </p:grpSpPr>
              <p:grpSp>
                <p:nvGrpSpPr>
                  <p:cNvPr id="24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4401042" y="292983"/>
                    <a:ext cx="153390" cy="536338"/>
                    <a:chOff x="477532" y="291905"/>
                    <a:chExt cx="225573" cy="788734"/>
                  </a:xfrm>
                </p:grpSpPr>
                <p:sp>
                  <p:nvSpPr>
                    <p:cNvPr id="1848" name="Oval 5"/>
                    <p:cNvSpPr/>
                    <p:nvPr/>
                  </p:nvSpPr>
                  <p:spPr>
                    <a:xfrm>
                      <a:off x="452726" y="10999"/>
                      <a:ext cx="231030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9" name="Freeform 6"/>
                    <p:cNvSpPr/>
                    <p:nvPr/>
                  </p:nvSpPr>
                  <p:spPr>
                    <a:xfrm>
                      <a:off x="483685" y="253219"/>
                      <a:ext cx="115515" cy="57730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50" name="Freeform 7"/>
                    <p:cNvSpPr/>
                    <p:nvPr/>
                  </p:nvSpPr>
                  <p:spPr>
                    <a:xfrm>
                      <a:off x="566470" y="288810"/>
                      <a:ext cx="57776" cy="57730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25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4557512" y="306488"/>
                    <a:ext cx="209258" cy="513305"/>
                    <a:chOff x="483521" y="311765"/>
                    <a:chExt cx="307733" cy="754862"/>
                  </a:xfrm>
                </p:grpSpPr>
                <p:sp>
                  <p:nvSpPr>
                    <p:cNvPr id="1845" name="Oval 11"/>
                    <p:cNvSpPr/>
                    <p:nvPr/>
                  </p:nvSpPr>
                  <p:spPr>
                    <a:xfrm>
                      <a:off x="619236" y="102213"/>
                      <a:ext cx="288777" cy="23091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6" name="Freeform 12"/>
                    <p:cNvSpPr/>
                    <p:nvPr/>
                  </p:nvSpPr>
                  <p:spPr>
                    <a:xfrm>
                      <a:off x="510684" y="370491"/>
                      <a:ext cx="115518" cy="51958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7" name="Freeform 13"/>
                    <p:cNvSpPr/>
                    <p:nvPr/>
                  </p:nvSpPr>
                  <p:spPr>
                    <a:xfrm>
                      <a:off x="808023" y="286747"/>
                      <a:ext cx="57741" cy="57729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2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4721026" y="279814"/>
                    <a:ext cx="247323" cy="540448"/>
                    <a:chOff x="499862" y="272527"/>
                    <a:chExt cx="363709" cy="794778"/>
                  </a:xfrm>
                </p:grpSpPr>
                <p:sp>
                  <p:nvSpPr>
                    <p:cNvPr id="1842" name="Oval 15"/>
                    <p:cNvSpPr/>
                    <p:nvPr/>
                  </p:nvSpPr>
                  <p:spPr>
                    <a:xfrm>
                      <a:off x="601905" y="-45998"/>
                      <a:ext cx="404275" cy="28867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3" name="Freeform 16"/>
                    <p:cNvSpPr/>
                    <p:nvPr/>
                  </p:nvSpPr>
                  <p:spPr>
                    <a:xfrm>
                      <a:off x="486629" y="255015"/>
                      <a:ext cx="115512" cy="51959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4" name="Freeform 17"/>
                    <p:cNvSpPr/>
                    <p:nvPr/>
                  </p:nvSpPr>
                  <p:spPr>
                    <a:xfrm>
                      <a:off x="658881" y="293418"/>
                      <a:ext cx="115512" cy="57731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27" name="Group 18"/>
                  <p:cNvGrpSpPr>
                    <a:grpSpLocks/>
                  </p:cNvGrpSpPr>
                  <p:nvPr/>
                </p:nvGrpSpPr>
                <p:grpSpPr bwMode="auto">
                  <a:xfrm rot="199034">
                    <a:off x="4816782" y="320044"/>
                    <a:ext cx="233673" cy="542158"/>
                    <a:chOff x="407112" y="327734"/>
                    <a:chExt cx="343638" cy="797293"/>
                  </a:xfrm>
                </p:grpSpPr>
                <p:sp>
                  <p:nvSpPr>
                    <p:cNvPr id="1839" name="Oval 19"/>
                    <p:cNvSpPr/>
                    <p:nvPr/>
                  </p:nvSpPr>
                  <p:spPr>
                    <a:xfrm>
                      <a:off x="521859" y="85246"/>
                      <a:ext cx="231032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0" name="Freeform 20"/>
                    <p:cNvSpPr/>
                    <p:nvPr/>
                  </p:nvSpPr>
                  <p:spPr>
                    <a:xfrm>
                      <a:off x="401018" y="300008"/>
                      <a:ext cx="115516" cy="51957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41" name="Freeform 21"/>
                    <p:cNvSpPr/>
                    <p:nvPr/>
                  </p:nvSpPr>
                  <p:spPr>
                    <a:xfrm>
                      <a:off x="709917" y="329027"/>
                      <a:ext cx="57776" cy="57728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28" name="Group 22"/>
                  <p:cNvGrpSpPr>
                    <a:grpSpLocks/>
                  </p:cNvGrpSpPr>
                  <p:nvPr/>
                </p:nvGrpSpPr>
                <p:grpSpPr bwMode="auto">
                  <a:xfrm rot="200286">
                    <a:off x="5013960" y="334702"/>
                    <a:ext cx="168731" cy="506964"/>
                    <a:chOff x="469054" y="287581"/>
                    <a:chExt cx="248134" cy="745537"/>
                  </a:xfrm>
                </p:grpSpPr>
                <p:sp>
                  <p:nvSpPr>
                    <p:cNvPr id="1836" name="Oval 23"/>
                    <p:cNvSpPr/>
                    <p:nvPr/>
                  </p:nvSpPr>
                  <p:spPr>
                    <a:xfrm>
                      <a:off x="422525" y="22323"/>
                      <a:ext cx="231034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7" name="Freeform 24"/>
                    <p:cNvSpPr/>
                    <p:nvPr/>
                  </p:nvSpPr>
                  <p:spPr>
                    <a:xfrm>
                      <a:off x="579003" y="217859"/>
                      <a:ext cx="57777" cy="57730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8" name="Freeform 25"/>
                    <p:cNvSpPr/>
                    <p:nvPr/>
                  </p:nvSpPr>
                  <p:spPr>
                    <a:xfrm>
                      <a:off x="594844" y="270818"/>
                      <a:ext cx="57777" cy="51959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29" name="Group 26"/>
                  <p:cNvGrpSpPr>
                    <a:grpSpLocks/>
                  </p:cNvGrpSpPr>
                  <p:nvPr/>
                </p:nvGrpSpPr>
                <p:grpSpPr bwMode="auto">
                  <a:xfrm rot="200286">
                    <a:off x="5113475" y="318515"/>
                    <a:ext cx="254414" cy="519613"/>
                    <a:chOff x="390475" y="264659"/>
                    <a:chExt cx="374136" cy="764138"/>
                  </a:xfrm>
                </p:grpSpPr>
                <p:sp>
                  <p:nvSpPr>
                    <p:cNvPr id="1833" name="Oval 27"/>
                    <p:cNvSpPr/>
                    <p:nvPr/>
                  </p:nvSpPr>
                  <p:spPr>
                    <a:xfrm>
                      <a:off x="610491" y="22070"/>
                      <a:ext cx="288751" cy="23091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4" name="Freeform 28"/>
                    <p:cNvSpPr/>
                    <p:nvPr/>
                  </p:nvSpPr>
                  <p:spPr>
                    <a:xfrm>
                      <a:off x="356857" y="294029"/>
                      <a:ext cx="231016" cy="40408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5" name="Freeform 29"/>
                    <p:cNvSpPr/>
                    <p:nvPr/>
                  </p:nvSpPr>
                  <p:spPr>
                    <a:xfrm>
                      <a:off x="649828" y="269939"/>
                      <a:ext cx="173280" cy="5195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1" name="Group 30"/>
                  <p:cNvGrpSpPr>
                    <a:grpSpLocks/>
                  </p:cNvGrpSpPr>
                  <p:nvPr/>
                </p:nvGrpSpPr>
                <p:grpSpPr bwMode="auto">
                  <a:xfrm rot="200286">
                    <a:off x="5349157" y="304950"/>
                    <a:ext cx="157900" cy="529493"/>
                    <a:chOff x="488728" y="191712"/>
                    <a:chExt cx="232206" cy="778666"/>
                  </a:xfrm>
                </p:grpSpPr>
                <p:sp>
                  <p:nvSpPr>
                    <p:cNvPr id="1830" name="Oval 31"/>
                    <p:cNvSpPr/>
                    <p:nvPr/>
                  </p:nvSpPr>
                  <p:spPr>
                    <a:xfrm>
                      <a:off x="741126" y="51100"/>
                      <a:ext cx="173299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1" name="Freeform 32"/>
                    <p:cNvSpPr/>
                    <p:nvPr/>
                  </p:nvSpPr>
                  <p:spPr>
                    <a:xfrm>
                      <a:off x="684610" y="287205"/>
                      <a:ext cx="57779" cy="4618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32" name="Freeform 33"/>
                    <p:cNvSpPr/>
                    <p:nvPr/>
                  </p:nvSpPr>
                  <p:spPr>
                    <a:xfrm>
                      <a:off x="647470" y="298307"/>
                      <a:ext cx="115521" cy="51959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18" name="Group 34"/>
                  <p:cNvGrpSpPr>
                    <a:grpSpLocks/>
                  </p:cNvGrpSpPr>
                  <p:nvPr/>
                </p:nvGrpSpPr>
                <p:grpSpPr bwMode="auto">
                  <a:xfrm rot="322567">
                    <a:off x="5544547" y="370887"/>
                    <a:ext cx="138047" cy="522267"/>
                    <a:chOff x="536874" y="282480"/>
                    <a:chExt cx="203010" cy="768037"/>
                  </a:xfrm>
                </p:grpSpPr>
                <p:sp>
                  <p:nvSpPr>
                    <p:cNvPr id="1827" name="Oval 35"/>
                    <p:cNvSpPr/>
                    <p:nvPr/>
                  </p:nvSpPr>
                  <p:spPr>
                    <a:xfrm>
                      <a:off x="637692" y="-42405"/>
                      <a:ext cx="173250" cy="28866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8" name="Freeform 36"/>
                    <p:cNvSpPr/>
                    <p:nvPr/>
                  </p:nvSpPr>
                  <p:spPr>
                    <a:xfrm>
                      <a:off x="674272" y="211203"/>
                      <a:ext cx="57774" cy="5195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9" name="Freeform 37"/>
                    <p:cNvSpPr/>
                    <p:nvPr/>
                  </p:nvSpPr>
                  <p:spPr>
                    <a:xfrm>
                      <a:off x="724423" y="252929"/>
                      <a:ext cx="57774" cy="57730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19" name="Group 38"/>
                  <p:cNvGrpSpPr>
                    <a:grpSpLocks/>
                  </p:cNvGrpSpPr>
                  <p:nvPr/>
                </p:nvGrpSpPr>
                <p:grpSpPr bwMode="auto">
                  <a:xfrm rot="401136">
                    <a:off x="5614880" y="438749"/>
                    <a:ext cx="199988" cy="479005"/>
                    <a:chOff x="407730" y="340067"/>
                    <a:chExt cx="294100" cy="704419"/>
                  </a:xfrm>
                </p:grpSpPr>
                <p:sp>
                  <p:nvSpPr>
                    <p:cNvPr id="1824" name="Oval 39"/>
                    <p:cNvSpPr/>
                    <p:nvPr/>
                  </p:nvSpPr>
                  <p:spPr>
                    <a:xfrm>
                      <a:off x="506101" y="122554"/>
                      <a:ext cx="346524" cy="17316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5" name="Freeform 40"/>
                    <p:cNvSpPr/>
                    <p:nvPr/>
                  </p:nvSpPr>
                  <p:spPr>
                    <a:xfrm>
                      <a:off x="476602" y="208580"/>
                      <a:ext cx="57736" cy="40412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6" name="Freeform 41"/>
                    <p:cNvSpPr/>
                    <p:nvPr/>
                  </p:nvSpPr>
                  <p:spPr>
                    <a:xfrm>
                      <a:off x="498994" y="393485"/>
                      <a:ext cx="115508" cy="46183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20" name="Group 42"/>
                  <p:cNvGrpSpPr>
                    <a:grpSpLocks/>
                  </p:cNvGrpSpPr>
                  <p:nvPr/>
                </p:nvGrpSpPr>
                <p:grpSpPr bwMode="auto">
                  <a:xfrm rot="200286">
                    <a:off x="5810130" y="428315"/>
                    <a:ext cx="153390" cy="525101"/>
                    <a:chOff x="460076" y="263038"/>
                    <a:chExt cx="225574" cy="772207"/>
                  </a:xfrm>
                </p:grpSpPr>
                <p:sp>
                  <p:nvSpPr>
                    <p:cNvPr id="1821" name="Oval 43"/>
                    <p:cNvSpPr/>
                    <p:nvPr/>
                  </p:nvSpPr>
                  <p:spPr>
                    <a:xfrm>
                      <a:off x="436495" y="100231"/>
                      <a:ext cx="231031" cy="17320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2" name="Freeform 44"/>
                    <p:cNvSpPr/>
                    <p:nvPr/>
                  </p:nvSpPr>
                  <p:spPr>
                    <a:xfrm>
                      <a:off x="475778" y="290353"/>
                      <a:ext cx="115516" cy="57729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3" name="Freeform 45"/>
                    <p:cNvSpPr/>
                    <p:nvPr/>
                  </p:nvSpPr>
                  <p:spPr>
                    <a:xfrm>
                      <a:off x="475763" y="348093"/>
                      <a:ext cx="115516" cy="46183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33" name="Group 46"/>
                  <p:cNvGrpSpPr>
                    <a:grpSpLocks/>
                  </p:cNvGrpSpPr>
                  <p:nvPr/>
                </p:nvGrpSpPr>
                <p:grpSpPr bwMode="auto">
                  <a:xfrm rot="362671">
                    <a:off x="6053697" y="467982"/>
                    <a:ext cx="163015" cy="502733"/>
                    <a:chOff x="580656" y="253647"/>
                    <a:chExt cx="239728" cy="739315"/>
                  </a:xfrm>
                </p:grpSpPr>
                <p:sp>
                  <p:nvSpPr>
                    <p:cNvPr id="1818" name="Oval 47"/>
                    <p:cNvSpPr/>
                    <p:nvPr/>
                  </p:nvSpPr>
                  <p:spPr>
                    <a:xfrm>
                      <a:off x="787377" y="11803"/>
                      <a:ext cx="173293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19" name="Freeform 48"/>
                    <p:cNvSpPr/>
                    <p:nvPr/>
                  </p:nvSpPr>
                  <p:spPr>
                    <a:xfrm>
                      <a:off x="764611" y="247388"/>
                      <a:ext cx="57776" cy="51955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820" name="Freeform 49"/>
                    <p:cNvSpPr/>
                    <p:nvPr/>
                  </p:nvSpPr>
                  <p:spPr>
                    <a:xfrm>
                      <a:off x="845265" y="260071"/>
                      <a:ext cx="57740" cy="51959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808" name="Oval 51"/>
                  <p:cNvSpPr/>
                  <p:nvPr/>
                </p:nvSpPr>
                <p:spPr>
                  <a:xfrm>
                    <a:off x="4540052" y="680612"/>
                    <a:ext cx="196386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09" name="Oval 52"/>
                  <p:cNvSpPr/>
                  <p:nvPr/>
                </p:nvSpPr>
                <p:spPr>
                  <a:xfrm>
                    <a:off x="4684008" y="699532"/>
                    <a:ext cx="15709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0" name="Oval 53"/>
                  <p:cNvSpPr/>
                  <p:nvPr/>
                </p:nvSpPr>
                <p:spPr>
                  <a:xfrm>
                    <a:off x="4737654" y="713918"/>
                    <a:ext cx="15709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1" name="Oval 54"/>
                  <p:cNvSpPr/>
                  <p:nvPr/>
                </p:nvSpPr>
                <p:spPr>
                  <a:xfrm rot="18685601">
                    <a:off x="4932648" y="737348"/>
                    <a:ext cx="157025" cy="1570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2" name="Oval 55"/>
                  <p:cNvSpPr/>
                  <p:nvPr/>
                </p:nvSpPr>
                <p:spPr>
                  <a:xfrm rot="14460749">
                    <a:off x="5073973" y="746452"/>
                    <a:ext cx="157025" cy="1570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3" name="Oval 56"/>
                  <p:cNvSpPr/>
                  <p:nvPr/>
                </p:nvSpPr>
                <p:spPr>
                  <a:xfrm>
                    <a:off x="5205440" y="718994"/>
                    <a:ext cx="157099" cy="19626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4" name="Oval 57"/>
                  <p:cNvSpPr/>
                  <p:nvPr/>
                </p:nvSpPr>
                <p:spPr>
                  <a:xfrm>
                    <a:off x="5390565" y="745086"/>
                    <a:ext cx="15709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5" name="Oval 58"/>
                  <p:cNvSpPr/>
                  <p:nvPr/>
                </p:nvSpPr>
                <p:spPr>
                  <a:xfrm rot="20483447">
                    <a:off x="5619559" y="748940"/>
                    <a:ext cx="15709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6" name="Oval 59"/>
                  <p:cNvSpPr/>
                  <p:nvPr/>
                </p:nvSpPr>
                <p:spPr>
                  <a:xfrm rot="20385900">
                    <a:off x="5688287" y="887559"/>
                    <a:ext cx="157099" cy="11775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817" name="Oval 60"/>
                  <p:cNvSpPr/>
                  <p:nvPr/>
                </p:nvSpPr>
                <p:spPr>
                  <a:xfrm rot="20677233">
                    <a:off x="5946712" y="922781"/>
                    <a:ext cx="15709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34" name="Group 62"/>
                <p:cNvGrpSpPr>
                  <a:grpSpLocks/>
                </p:cNvGrpSpPr>
                <p:nvPr/>
              </p:nvGrpSpPr>
              <p:grpSpPr bwMode="auto">
                <a:xfrm rot="808634">
                  <a:off x="6069906" y="619119"/>
                  <a:ext cx="1714151" cy="894196"/>
                  <a:chOff x="4388543" y="227537"/>
                  <a:chExt cx="1714151" cy="894196"/>
                </a:xfrm>
              </p:grpSpPr>
              <p:grpSp>
                <p:nvGrpSpPr>
                  <p:cNvPr id="1335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4388543" y="265766"/>
                    <a:ext cx="168722" cy="503662"/>
                    <a:chOff x="459152" y="251878"/>
                    <a:chExt cx="248120" cy="740675"/>
                  </a:xfrm>
                </p:grpSpPr>
                <p:sp>
                  <p:nvSpPr>
                    <p:cNvPr id="1794" name="Oval 5"/>
                    <p:cNvSpPr/>
                    <p:nvPr/>
                  </p:nvSpPr>
                  <p:spPr>
                    <a:xfrm>
                      <a:off x="432511" y="-11436"/>
                      <a:ext cx="231021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95" name="Freeform 6"/>
                    <p:cNvSpPr/>
                    <p:nvPr/>
                  </p:nvSpPr>
                  <p:spPr>
                    <a:xfrm>
                      <a:off x="571158" y="163862"/>
                      <a:ext cx="57737" cy="5772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96" name="Freeform 7"/>
                    <p:cNvSpPr/>
                    <p:nvPr/>
                  </p:nvSpPr>
                  <p:spPr>
                    <a:xfrm>
                      <a:off x="694705" y="126297"/>
                      <a:ext cx="57737" cy="5772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4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4554647" y="227537"/>
                    <a:ext cx="183584" cy="524588"/>
                    <a:chOff x="479300" y="195661"/>
                    <a:chExt cx="269974" cy="771456"/>
                  </a:xfrm>
                </p:grpSpPr>
                <p:sp>
                  <p:nvSpPr>
                    <p:cNvPr id="1791" name="Oval 11"/>
                    <p:cNvSpPr/>
                    <p:nvPr/>
                  </p:nvSpPr>
                  <p:spPr>
                    <a:xfrm>
                      <a:off x="495234" y="-44658"/>
                      <a:ext cx="231011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92" name="Freeform 12"/>
                    <p:cNvSpPr/>
                    <p:nvPr/>
                  </p:nvSpPr>
                  <p:spPr>
                    <a:xfrm>
                      <a:off x="572087" y="178283"/>
                      <a:ext cx="57771" cy="5195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93" name="Freeform 13"/>
                    <p:cNvSpPr/>
                    <p:nvPr/>
                  </p:nvSpPr>
                  <p:spPr>
                    <a:xfrm>
                      <a:off x="611851" y="220194"/>
                      <a:ext cx="57771" cy="51955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5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4674709" y="264431"/>
                    <a:ext cx="255972" cy="500395"/>
                    <a:chOff x="431748" y="249916"/>
                    <a:chExt cx="376429" cy="735873"/>
                  </a:xfrm>
                </p:grpSpPr>
                <p:sp>
                  <p:nvSpPr>
                    <p:cNvPr id="1788" name="Oval 1787"/>
                    <p:cNvSpPr/>
                    <p:nvPr/>
                  </p:nvSpPr>
                  <p:spPr>
                    <a:xfrm>
                      <a:off x="609667" y="-63735"/>
                      <a:ext cx="288752" cy="28866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9" name="Freeform 1788"/>
                    <p:cNvSpPr/>
                    <p:nvPr/>
                  </p:nvSpPr>
                  <p:spPr>
                    <a:xfrm>
                      <a:off x="337923" y="240062"/>
                      <a:ext cx="115508" cy="5195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90" name="Freeform 1789"/>
                    <p:cNvSpPr/>
                    <p:nvPr/>
                  </p:nvSpPr>
                  <p:spPr>
                    <a:xfrm>
                      <a:off x="590773" y="266419"/>
                      <a:ext cx="57772" cy="51957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6" name="Group 18"/>
                  <p:cNvGrpSpPr>
                    <a:grpSpLocks/>
                  </p:cNvGrpSpPr>
                  <p:nvPr/>
                </p:nvGrpSpPr>
                <p:grpSpPr bwMode="auto">
                  <a:xfrm rot="199034">
                    <a:off x="4836679" y="248434"/>
                    <a:ext cx="196030" cy="511025"/>
                    <a:chOff x="428937" y="222549"/>
                    <a:chExt cx="288279" cy="751508"/>
                  </a:xfrm>
                </p:grpSpPr>
                <p:sp>
                  <p:nvSpPr>
                    <p:cNvPr id="1785" name="Oval 1784"/>
                    <p:cNvSpPr/>
                    <p:nvPr/>
                  </p:nvSpPr>
                  <p:spPr>
                    <a:xfrm>
                      <a:off x="318829" y="-13316"/>
                      <a:ext cx="288788" cy="23091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6" name="Freeform 1785"/>
                    <p:cNvSpPr/>
                    <p:nvPr/>
                  </p:nvSpPr>
                  <p:spPr>
                    <a:xfrm>
                      <a:off x="295803" y="254203"/>
                      <a:ext cx="115508" cy="51957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7" name="Freeform 1786"/>
                    <p:cNvSpPr/>
                    <p:nvPr/>
                  </p:nvSpPr>
                  <p:spPr>
                    <a:xfrm>
                      <a:off x="548525" y="226785"/>
                      <a:ext cx="57772" cy="51953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7" name="Group 22"/>
                  <p:cNvGrpSpPr>
                    <a:grpSpLocks/>
                  </p:cNvGrpSpPr>
                  <p:nvPr/>
                </p:nvGrpSpPr>
                <p:grpSpPr bwMode="auto">
                  <a:xfrm rot="200286">
                    <a:off x="4977775" y="319636"/>
                    <a:ext cx="188205" cy="516318"/>
                    <a:chOff x="415030" y="267723"/>
                    <a:chExt cx="276771" cy="759291"/>
                  </a:xfrm>
                </p:grpSpPr>
                <p:sp>
                  <p:nvSpPr>
                    <p:cNvPr id="1782" name="Oval 1781"/>
                    <p:cNvSpPr/>
                    <p:nvPr/>
                  </p:nvSpPr>
                  <p:spPr>
                    <a:xfrm>
                      <a:off x="417798" y="-71229"/>
                      <a:ext cx="288814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3" name="Freeform 1782"/>
                    <p:cNvSpPr/>
                    <p:nvPr/>
                  </p:nvSpPr>
                  <p:spPr>
                    <a:xfrm>
                      <a:off x="466155" y="131892"/>
                      <a:ext cx="173259" cy="51957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4" name="Freeform 1783"/>
                    <p:cNvSpPr/>
                    <p:nvPr/>
                  </p:nvSpPr>
                  <p:spPr>
                    <a:xfrm>
                      <a:off x="560779" y="215017"/>
                      <a:ext cx="115518" cy="63503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8" name="Group 26"/>
                  <p:cNvGrpSpPr>
                    <a:grpSpLocks/>
                  </p:cNvGrpSpPr>
                  <p:nvPr/>
                </p:nvGrpSpPr>
                <p:grpSpPr bwMode="auto">
                  <a:xfrm rot="200286">
                    <a:off x="5183612" y="300626"/>
                    <a:ext cx="201577" cy="498469"/>
                    <a:chOff x="491075" y="234678"/>
                    <a:chExt cx="296437" cy="733043"/>
                  </a:xfrm>
                </p:grpSpPr>
                <p:sp>
                  <p:nvSpPr>
                    <p:cNvPr id="1779" name="Oval 99"/>
                    <p:cNvSpPr/>
                    <p:nvPr/>
                  </p:nvSpPr>
                  <p:spPr>
                    <a:xfrm>
                      <a:off x="449385" y="-4132"/>
                      <a:ext cx="231023" cy="23091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0" name="Freeform 1779"/>
                    <p:cNvSpPr/>
                    <p:nvPr/>
                  </p:nvSpPr>
                  <p:spPr>
                    <a:xfrm>
                      <a:off x="463428" y="139737"/>
                      <a:ext cx="57774" cy="51958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81" name="Freeform 1780"/>
                    <p:cNvSpPr/>
                    <p:nvPr/>
                  </p:nvSpPr>
                  <p:spPr>
                    <a:xfrm>
                      <a:off x="589784" y="258258"/>
                      <a:ext cx="57738" cy="51958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39" name="Group 30"/>
                  <p:cNvGrpSpPr>
                    <a:grpSpLocks/>
                  </p:cNvGrpSpPr>
                  <p:nvPr/>
                </p:nvGrpSpPr>
                <p:grpSpPr bwMode="auto">
                  <a:xfrm rot="200286">
                    <a:off x="5325771" y="338889"/>
                    <a:ext cx="144676" cy="540108"/>
                    <a:chOff x="457778" y="244073"/>
                    <a:chExt cx="212759" cy="794280"/>
                  </a:xfrm>
                </p:grpSpPr>
                <p:sp>
                  <p:nvSpPr>
                    <p:cNvPr id="1776" name="Oval 1775"/>
                    <p:cNvSpPr/>
                    <p:nvPr/>
                  </p:nvSpPr>
                  <p:spPr>
                    <a:xfrm>
                      <a:off x="462825" y="-88363"/>
                      <a:ext cx="115511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7" name="Freeform 97"/>
                    <p:cNvSpPr/>
                    <p:nvPr/>
                  </p:nvSpPr>
                  <p:spPr>
                    <a:xfrm>
                      <a:off x="505942" y="216094"/>
                      <a:ext cx="57737" cy="51958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8" name="Freeform 98"/>
                    <p:cNvSpPr/>
                    <p:nvPr/>
                  </p:nvSpPr>
                  <p:spPr>
                    <a:xfrm>
                      <a:off x="528280" y="247785"/>
                      <a:ext cx="57774" cy="57729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0" name="Group 34"/>
                  <p:cNvGrpSpPr>
                    <a:grpSpLocks/>
                  </p:cNvGrpSpPr>
                  <p:nvPr/>
                </p:nvGrpSpPr>
                <p:grpSpPr bwMode="auto">
                  <a:xfrm rot="322567">
                    <a:off x="5436512" y="310453"/>
                    <a:ext cx="223717" cy="558138"/>
                    <a:chOff x="372572" y="202878"/>
                    <a:chExt cx="328994" cy="820792"/>
                  </a:xfrm>
                </p:grpSpPr>
                <p:sp>
                  <p:nvSpPr>
                    <p:cNvPr id="1773" name="Oval 1772"/>
                    <p:cNvSpPr/>
                    <p:nvPr/>
                  </p:nvSpPr>
                  <p:spPr>
                    <a:xfrm>
                      <a:off x="395197" y="-113324"/>
                      <a:ext cx="288757" cy="28862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4" name="Freeform 1773"/>
                    <p:cNvSpPr/>
                    <p:nvPr/>
                  </p:nvSpPr>
                  <p:spPr>
                    <a:xfrm>
                      <a:off x="281036" y="132474"/>
                      <a:ext cx="115510" cy="51958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5" name="Freeform 1774"/>
                    <p:cNvSpPr/>
                    <p:nvPr/>
                  </p:nvSpPr>
                  <p:spPr>
                    <a:xfrm>
                      <a:off x="449525" y="202988"/>
                      <a:ext cx="115510" cy="51954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" name="Group 38"/>
                  <p:cNvGrpSpPr>
                    <a:grpSpLocks/>
                  </p:cNvGrpSpPr>
                  <p:nvPr/>
                </p:nvGrpSpPr>
                <p:grpSpPr bwMode="auto">
                  <a:xfrm rot="401136">
                    <a:off x="5623926" y="390083"/>
                    <a:ext cx="153390" cy="534401"/>
                    <a:chOff x="417601" y="271147"/>
                    <a:chExt cx="225573" cy="785884"/>
                  </a:xfrm>
                </p:grpSpPr>
                <p:sp>
                  <p:nvSpPr>
                    <p:cNvPr id="1770" name="Oval 1769"/>
                    <p:cNvSpPr/>
                    <p:nvPr/>
                  </p:nvSpPr>
                  <p:spPr>
                    <a:xfrm>
                      <a:off x="236603" y="-79824"/>
                      <a:ext cx="231030" cy="2886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1" name="Freeform 1770"/>
                    <p:cNvSpPr/>
                    <p:nvPr/>
                  </p:nvSpPr>
                  <p:spPr>
                    <a:xfrm>
                      <a:off x="230623" y="112092"/>
                      <a:ext cx="57739" cy="5772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72" name="Freeform 1771"/>
                    <p:cNvSpPr/>
                    <p:nvPr/>
                  </p:nvSpPr>
                  <p:spPr>
                    <a:xfrm>
                      <a:off x="356954" y="241523"/>
                      <a:ext cx="115515" cy="5772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2" name="Group 42"/>
                  <p:cNvGrpSpPr>
                    <a:grpSpLocks/>
                  </p:cNvGrpSpPr>
                  <p:nvPr/>
                </p:nvGrpSpPr>
                <p:grpSpPr bwMode="auto">
                  <a:xfrm rot="200286">
                    <a:off x="5805698" y="357267"/>
                    <a:ext cx="176443" cy="540514"/>
                    <a:chOff x="448109" y="158105"/>
                    <a:chExt cx="259474" cy="794875"/>
                  </a:xfrm>
                </p:grpSpPr>
                <p:sp>
                  <p:nvSpPr>
                    <p:cNvPr id="1767" name="Oval 1766"/>
                    <p:cNvSpPr/>
                    <p:nvPr/>
                  </p:nvSpPr>
                  <p:spPr>
                    <a:xfrm>
                      <a:off x="392306" y="-159828"/>
                      <a:ext cx="173249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68" name="Freeform 1767"/>
                    <p:cNvSpPr/>
                    <p:nvPr/>
                  </p:nvSpPr>
                  <p:spPr>
                    <a:xfrm>
                      <a:off x="361587" y="127491"/>
                      <a:ext cx="57774" cy="51955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69" name="Freeform 1768"/>
                    <p:cNvSpPr/>
                    <p:nvPr/>
                  </p:nvSpPr>
                  <p:spPr>
                    <a:xfrm>
                      <a:off x="477519" y="184142"/>
                      <a:ext cx="115512" cy="5195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3" name="Group 46"/>
                  <p:cNvGrpSpPr>
                    <a:grpSpLocks/>
                  </p:cNvGrpSpPr>
                  <p:nvPr/>
                </p:nvGrpSpPr>
                <p:grpSpPr bwMode="auto">
                  <a:xfrm rot="362671">
                    <a:off x="5921076" y="506085"/>
                    <a:ext cx="181618" cy="519055"/>
                    <a:chOff x="393790" y="328401"/>
                    <a:chExt cx="267086" cy="763318"/>
                  </a:xfrm>
                </p:grpSpPr>
                <p:sp>
                  <p:nvSpPr>
                    <p:cNvPr id="1764" name="Oval 84"/>
                    <p:cNvSpPr/>
                    <p:nvPr/>
                  </p:nvSpPr>
                  <p:spPr>
                    <a:xfrm>
                      <a:off x="269734" y="-21904"/>
                      <a:ext cx="231031" cy="28863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65" name="Freeform 1764"/>
                    <p:cNvSpPr/>
                    <p:nvPr/>
                  </p:nvSpPr>
                  <p:spPr>
                    <a:xfrm>
                      <a:off x="285158" y="257274"/>
                      <a:ext cx="57776" cy="51955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66" name="Freeform 1765"/>
                    <p:cNvSpPr/>
                    <p:nvPr/>
                  </p:nvSpPr>
                  <p:spPr>
                    <a:xfrm>
                      <a:off x="384868" y="300121"/>
                      <a:ext cx="115515" cy="57730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754" name="Oval 1753"/>
                  <p:cNvSpPr/>
                  <p:nvPr/>
                </p:nvSpPr>
                <p:spPr>
                  <a:xfrm>
                    <a:off x="4313640" y="634834"/>
                    <a:ext cx="157098" cy="1962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55" name="Oval 1754"/>
                  <p:cNvSpPr/>
                  <p:nvPr/>
                </p:nvSpPr>
                <p:spPr>
                  <a:xfrm>
                    <a:off x="4606247" y="620595"/>
                    <a:ext cx="15709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56" name="Oval 1755"/>
                  <p:cNvSpPr/>
                  <p:nvPr/>
                </p:nvSpPr>
                <p:spPr>
                  <a:xfrm>
                    <a:off x="4763192" y="660137"/>
                    <a:ext cx="117836" cy="1962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57" name="Oval 1756"/>
                  <p:cNvSpPr/>
                  <p:nvPr/>
                </p:nvSpPr>
                <p:spPr>
                  <a:xfrm rot="18685601">
                    <a:off x="4931089" y="726894"/>
                    <a:ext cx="196292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58" name="Oval 1757"/>
                  <p:cNvSpPr/>
                  <p:nvPr/>
                </p:nvSpPr>
                <p:spPr>
                  <a:xfrm rot="14460749">
                    <a:off x="4930355" y="754642"/>
                    <a:ext cx="196268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59" name="Oval 1758"/>
                  <p:cNvSpPr/>
                  <p:nvPr/>
                </p:nvSpPr>
                <p:spPr>
                  <a:xfrm>
                    <a:off x="5157049" y="801821"/>
                    <a:ext cx="15709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60" name="Oval 1759"/>
                  <p:cNvSpPr/>
                  <p:nvPr/>
                </p:nvSpPr>
                <p:spPr>
                  <a:xfrm>
                    <a:off x="5256054" y="715411"/>
                    <a:ext cx="157098" cy="1962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61" name="Oval 1760"/>
                  <p:cNvSpPr/>
                  <p:nvPr/>
                </p:nvSpPr>
                <p:spPr>
                  <a:xfrm rot="20483447">
                    <a:off x="5463172" y="782196"/>
                    <a:ext cx="15709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62" name="Oval 82"/>
                  <p:cNvSpPr/>
                  <p:nvPr/>
                </p:nvSpPr>
                <p:spPr>
                  <a:xfrm rot="20385900">
                    <a:off x="5717668" y="830084"/>
                    <a:ext cx="117811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763" name="Oval 83"/>
                  <p:cNvSpPr/>
                  <p:nvPr/>
                </p:nvSpPr>
                <p:spPr>
                  <a:xfrm rot="20677233">
                    <a:off x="5857183" y="806023"/>
                    <a:ext cx="117836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4" name="Group 173"/>
                <p:cNvGrpSpPr>
                  <a:grpSpLocks/>
                </p:cNvGrpSpPr>
                <p:nvPr/>
              </p:nvGrpSpPr>
              <p:grpSpPr bwMode="auto">
                <a:xfrm>
                  <a:off x="2684015" y="141848"/>
                  <a:ext cx="1813416" cy="943079"/>
                  <a:chOff x="2684015" y="195496"/>
                  <a:chExt cx="1813416" cy="943079"/>
                </a:xfrm>
              </p:grpSpPr>
              <p:grpSp>
                <p:nvGrpSpPr>
                  <p:cNvPr id="45" name="Group 117"/>
                  <p:cNvGrpSpPr>
                    <a:grpSpLocks/>
                  </p:cNvGrpSpPr>
                  <p:nvPr/>
                </p:nvGrpSpPr>
                <p:grpSpPr bwMode="auto">
                  <a:xfrm rot="-639674">
                    <a:off x="2740208" y="195496"/>
                    <a:ext cx="1757223" cy="943079"/>
                    <a:chOff x="4488686" y="229999"/>
                    <a:chExt cx="1757223" cy="943079"/>
                  </a:xfrm>
                </p:grpSpPr>
                <p:grpSp>
                  <p:nvGrpSpPr>
                    <p:cNvPr id="46" name="Group 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488686" y="261032"/>
                      <a:ext cx="193674" cy="521678"/>
                      <a:chOff x="606421" y="244917"/>
                      <a:chExt cx="284814" cy="767174"/>
                    </a:xfrm>
                  </p:grpSpPr>
                  <p:sp>
                    <p:nvSpPr>
                      <p:cNvPr id="1740" name="Oval 5"/>
                      <p:cNvSpPr/>
                      <p:nvPr/>
                    </p:nvSpPr>
                    <p:spPr>
                      <a:xfrm>
                        <a:off x="672614" y="-12061"/>
                        <a:ext cx="231038" cy="2309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41" name="Freeform 6"/>
                      <p:cNvSpPr/>
                      <p:nvPr/>
                    </p:nvSpPr>
                    <p:spPr>
                      <a:xfrm>
                        <a:off x="699505" y="138152"/>
                        <a:ext cx="57741" cy="461846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42" name="Freeform 7"/>
                      <p:cNvSpPr/>
                      <p:nvPr/>
                    </p:nvSpPr>
                    <p:spPr>
                      <a:xfrm>
                        <a:off x="782699" y="171872"/>
                        <a:ext cx="57778" cy="51959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47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94060" y="267567"/>
                      <a:ext cx="153388" cy="513268"/>
                      <a:chOff x="537265" y="254540"/>
                      <a:chExt cx="225570" cy="754808"/>
                    </a:xfrm>
                  </p:grpSpPr>
                  <p:sp>
                    <p:nvSpPr>
                      <p:cNvPr id="1737" name="Oval 11"/>
                      <p:cNvSpPr/>
                      <p:nvPr/>
                    </p:nvSpPr>
                    <p:spPr>
                      <a:xfrm>
                        <a:off x="629493" y="-24530"/>
                        <a:ext cx="288766" cy="2309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8" name="Freeform 12"/>
                      <p:cNvSpPr/>
                      <p:nvPr/>
                    </p:nvSpPr>
                    <p:spPr>
                      <a:xfrm>
                        <a:off x="722083" y="114508"/>
                        <a:ext cx="57739" cy="519594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9" name="Freeform 13"/>
                      <p:cNvSpPr/>
                      <p:nvPr/>
                    </p:nvSpPr>
                    <p:spPr>
                      <a:xfrm>
                        <a:off x="814838" y="204348"/>
                        <a:ext cx="57775" cy="519594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48" name="Group 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13286" y="229999"/>
                      <a:ext cx="250345" cy="498539"/>
                      <a:chOff x="488481" y="199282"/>
                      <a:chExt cx="368154" cy="733147"/>
                    </a:xfrm>
                  </p:grpSpPr>
                  <p:sp>
                    <p:nvSpPr>
                      <p:cNvPr id="1734" name="Oval 163"/>
                      <p:cNvSpPr/>
                      <p:nvPr/>
                    </p:nvSpPr>
                    <p:spPr>
                      <a:xfrm>
                        <a:off x="605896" y="-145920"/>
                        <a:ext cx="231029" cy="230927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5" name="Freeform 164"/>
                      <p:cNvSpPr/>
                      <p:nvPr/>
                    </p:nvSpPr>
                    <p:spPr>
                      <a:xfrm>
                        <a:off x="515480" y="159424"/>
                        <a:ext cx="115514" cy="519567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6" name="Freeform 1735"/>
                      <p:cNvSpPr/>
                      <p:nvPr/>
                    </p:nvSpPr>
                    <p:spPr>
                      <a:xfrm>
                        <a:off x="917707" y="89616"/>
                        <a:ext cx="57775" cy="519603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49" name="Group 18"/>
                    <p:cNvGrpSpPr>
                      <a:grpSpLocks/>
                    </p:cNvGrpSpPr>
                    <p:nvPr/>
                  </p:nvGrpSpPr>
                  <p:grpSpPr bwMode="auto">
                    <a:xfrm rot="199034">
                      <a:off x="4946779" y="338069"/>
                      <a:ext cx="205152" cy="492672"/>
                      <a:chOff x="597414" y="344398"/>
                      <a:chExt cx="301693" cy="724518"/>
                    </a:xfrm>
                  </p:grpSpPr>
                  <p:sp>
                    <p:nvSpPr>
                      <p:cNvPr id="1731" name="Oval 1730"/>
                      <p:cNvSpPr/>
                      <p:nvPr/>
                    </p:nvSpPr>
                    <p:spPr>
                      <a:xfrm>
                        <a:off x="675114" y="87357"/>
                        <a:ext cx="231036" cy="230924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2" name="Freeform 1731"/>
                      <p:cNvSpPr/>
                      <p:nvPr/>
                    </p:nvSpPr>
                    <p:spPr>
                      <a:xfrm>
                        <a:off x="619763" y="271730"/>
                        <a:ext cx="115518" cy="519560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3" name="Freeform 162"/>
                      <p:cNvSpPr/>
                      <p:nvPr/>
                    </p:nvSpPr>
                    <p:spPr>
                      <a:xfrm>
                        <a:off x="846320" y="249381"/>
                        <a:ext cx="57777" cy="461847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0" name="Group 22"/>
                    <p:cNvGrpSpPr>
                      <a:grpSpLocks/>
                    </p:cNvGrpSpPr>
                    <p:nvPr/>
                  </p:nvGrpSpPr>
                  <p:grpSpPr bwMode="auto">
                    <a:xfrm rot="200286">
                      <a:off x="4975627" y="334554"/>
                      <a:ext cx="272911" cy="506200"/>
                      <a:chOff x="412615" y="286183"/>
                      <a:chExt cx="401339" cy="744410"/>
                    </a:xfrm>
                  </p:grpSpPr>
                  <p:sp>
                    <p:nvSpPr>
                      <p:cNvPr id="1728" name="Oval 1727"/>
                      <p:cNvSpPr/>
                      <p:nvPr/>
                    </p:nvSpPr>
                    <p:spPr>
                      <a:xfrm>
                        <a:off x="605196" y="-38214"/>
                        <a:ext cx="288807" cy="230923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9" name="Freeform 1728"/>
                      <p:cNvSpPr/>
                      <p:nvPr/>
                    </p:nvSpPr>
                    <p:spPr>
                      <a:xfrm>
                        <a:off x="367814" y="159670"/>
                        <a:ext cx="173291" cy="519596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30" name="Freeform 1729"/>
                      <p:cNvSpPr/>
                      <p:nvPr/>
                    </p:nvSpPr>
                    <p:spPr>
                      <a:xfrm>
                        <a:off x="638907" y="186088"/>
                        <a:ext cx="115515" cy="577309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1" name="Group 26"/>
                    <p:cNvGrpSpPr>
                      <a:grpSpLocks/>
                    </p:cNvGrpSpPr>
                    <p:nvPr/>
                  </p:nvGrpSpPr>
                  <p:grpSpPr bwMode="auto">
                    <a:xfrm rot="200286">
                      <a:off x="5242729" y="287104"/>
                      <a:ext cx="186178" cy="536396"/>
                      <a:chOff x="578340" y="210377"/>
                      <a:chExt cx="273793" cy="788815"/>
                    </a:xfrm>
                  </p:grpSpPr>
                  <p:sp>
                    <p:nvSpPr>
                      <p:cNvPr id="1725" name="Oval 1724"/>
                      <p:cNvSpPr/>
                      <p:nvPr/>
                    </p:nvSpPr>
                    <p:spPr>
                      <a:xfrm>
                        <a:off x="625633" y="-189743"/>
                        <a:ext cx="288783" cy="230924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6" name="Freeform 1725"/>
                      <p:cNvSpPr/>
                      <p:nvPr/>
                    </p:nvSpPr>
                    <p:spPr>
                      <a:xfrm>
                        <a:off x="650477" y="47960"/>
                        <a:ext cx="57742" cy="519561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7" name="Freeform 1726"/>
                      <p:cNvSpPr/>
                      <p:nvPr/>
                    </p:nvSpPr>
                    <p:spPr>
                      <a:xfrm>
                        <a:off x="552792" y="79110"/>
                        <a:ext cx="115521" cy="577310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2" name="Group 30"/>
                    <p:cNvGrpSpPr>
                      <a:grpSpLocks/>
                    </p:cNvGrpSpPr>
                    <p:nvPr/>
                  </p:nvGrpSpPr>
                  <p:grpSpPr bwMode="auto">
                    <a:xfrm rot="200286">
                      <a:off x="5361418" y="434339"/>
                      <a:ext cx="153386" cy="483780"/>
                      <a:chOff x="515850" y="380853"/>
                      <a:chExt cx="225568" cy="711439"/>
                    </a:xfrm>
                  </p:grpSpPr>
                  <p:sp>
                    <p:nvSpPr>
                      <p:cNvPr id="1722" name="Oval 1721"/>
                      <p:cNvSpPr/>
                      <p:nvPr/>
                    </p:nvSpPr>
                    <p:spPr>
                      <a:xfrm>
                        <a:off x="418916" y="146281"/>
                        <a:ext cx="231025" cy="288678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3" name="Freeform 1722"/>
                      <p:cNvSpPr/>
                      <p:nvPr/>
                    </p:nvSpPr>
                    <p:spPr>
                      <a:xfrm>
                        <a:off x="601383" y="306090"/>
                        <a:ext cx="57775" cy="577319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4" name="Freeform 1723"/>
                      <p:cNvSpPr/>
                      <p:nvPr/>
                    </p:nvSpPr>
                    <p:spPr>
                      <a:xfrm>
                        <a:off x="579109" y="252804"/>
                        <a:ext cx="57775" cy="577319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3" name="Group 34"/>
                    <p:cNvGrpSpPr>
                      <a:grpSpLocks/>
                    </p:cNvGrpSpPr>
                    <p:nvPr/>
                  </p:nvGrpSpPr>
                  <p:grpSpPr bwMode="auto">
                    <a:xfrm rot="322567">
                      <a:off x="5544554" y="333555"/>
                      <a:ext cx="153386" cy="564275"/>
                      <a:chOff x="534591" y="226619"/>
                      <a:chExt cx="225568" cy="829816"/>
                    </a:xfrm>
                  </p:grpSpPr>
                  <p:sp>
                    <p:nvSpPr>
                      <p:cNvPr id="1719" name="Oval 148"/>
                      <p:cNvSpPr/>
                      <p:nvPr/>
                    </p:nvSpPr>
                    <p:spPr>
                      <a:xfrm>
                        <a:off x="593875" y="30724"/>
                        <a:ext cx="231025" cy="230919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0" name="Freeform 149"/>
                      <p:cNvSpPr/>
                      <p:nvPr/>
                    </p:nvSpPr>
                    <p:spPr>
                      <a:xfrm>
                        <a:off x="629667" y="259286"/>
                        <a:ext cx="57738" cy="51958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21" name="Freeform 1720"/>
                      <p:cNvSpPr/>
                      <p:nvPr/>
                    </p:nvSpPr>
                    <p:spPr>
                      <a:xfrm>
                        <a:off x="574538" y="271358"/>
                        <a:ext cx="115513" cy="51958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4" name="Group 38"/>
                    <p:cNvGrpSpPr>
                      <a:grpSpLocks/>
                    </p:cNvGrpSpPr>
                    <p:nvPr/>
                  </p:nvGrpSpPr>
                  <p:grpSpPr bwMode="auto">
                    <a:xfrm rot="401136">
                      <a:off x="5675623" y="437869"/>
                      <a:ext cx="214744" cy="511108"/>
                      <a:chOff x="498982" y="326958"/>
                      <a:chExt cx="315801" cy="751631"/>
                    </a:xfrm>
                  </p:grpSpPr>
                  <p:sp>
                    <p:nvSpPr>
                      <p:cNvPr id="1716" name="Oval 1715"/>
                      <p:cNvSpPr/>
                      <p:nvPr/>
                    </p:nvSpPr>
                    <p:spPr>
                      <a:xfrm>
                        <a:off x="465736" y="-19304"/>
                        <a:ext cx="346544" cy="230919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7" name="Freeform 1716"/>
                      <p:cNvSpPr/>
                      <p:nvPr/>
                    </p:nvSpPr>
                    <p:spPr>
                      <a:xfrm>
                        <a:off x="645099" y="236894"/>
                        <a:ext cx="57739" cy="51958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8" name="Freeform 147"/>
                      <p:cNvSpPr/>
                      <p:nvPr/>
                    </p:nvSpPr>
                    <p:spPr>
                      <a:xfrm>
                        <a:off x="590253" y="249562"/>
                        <a:ext cx="115515" cy="51958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5" name="Group 42"/>
                    <p:cNvGrpSpPr>
                      <a:grpSpLocks/>
                    </p:cNvGrpSpPr>
                    <p:nvPr/>
                  </p:nvGrpSpPr>
                  <p:grpSpPr bwMode="auto">
                    <a:xfrm rot="200286">
                      <a:off x="5912305" y="449668"/>
                      <a:ext cx="141952" cy="496757"/>
                      <a:chOff x="610713" y="286159"/>
                      <a:chExt cx="208753" cy="730526"/>
                    </a:xfrm>
                  </p:grpSpPr>
                  <p:sp>
                    <p:nvSpPr>
                      <p:cNvPr id="1713" name="Oval 142"/>
                      <p:cNvSpPr/>
                      <p:nvPr/>
                    </p:nvSpPr>
                    <p:spPr>
                      <a:xfrm>
                        <a:off x="764829" y="-45151"/>
                        <a:ext cx="173245" cy="230926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4" name="Freeform 1713"/>
                      <p:cNvSpPr/>
                      <p:nvPr/>
                    </p:nvSpPr>
                    <p:spPr>
                      <a:xfrm>
                        <a:off x="720731" y="194742"/>
                        <a:ext cx="57773" cy="461852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5" name="Freeform 1714"/>
                      <p:cNvSpPr/>
                      <p:nvPr/>
                    </p:nvSpPr>
                    <p:spPr>
                      <a:xfrm>
                        <a:off x="711858" y="208114"/>
                        <a:ext cx="0" cy="404139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grpSp>
                  <p:nvGrpSpPr>
                    <p:cNvPr id="56" name="Group 46"/>
                    <p:cNvGrpSpPr>
                      <a:grpSpLocks/>
                    </p:cNvGrpSpPr>
                    <p:nvPr/>
                  </p:nvGrpSpPr>
                  <p:grpSpPr bwMode="auto">
                    <a:xfrm rot="362671">
                      <a:off x="6094200" y="462816"/>
                      <a:ext cx="151709" cy="493348"/>
                      <a:chOff x="638412" y="240734"/>
                      <a:chExt cx="223102" cy="725513"/>
                    </a:xfrm>
                  </p:grpSpPr>
                  <p:sp>
                    <p:nvSpPr>
                      <p:cNvPr id="1710" name="Oval 1709"/>
                      <p:cNvSpPr/>
                      <p:nvPr/>
                    </p:nvSpPr>
                    <p:spPr>
                      <a:xfrm>
                        <a:off x="543915" y="5224"/>
                        <a:ext cx="231034" cy="230928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1" name="Freeform 1710"/>
                      <p:cNvSpPr/>
                      <p:nvPr/>
                    </p:nvSpPr>
                    <p:spPr>
                      <a:xfrm>
                        <a:off x="638910" y="80549"/>
                        <a:ext cx="57740" cy="519606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712" name="Freeform 1711"/>
                      <p:cNvSpPr/>
                      <p:nvPr/>
                    </p:nvSpPr>
                    <p:spPr>
                      <a:xfrm>
                        <a:off x="832598" y="113418"/>
                        <a:ext cx="57777" cy="461855"/>
                      </a:xfrm>
                      <a:custGeom>
                        <a:avLst/>
                        <a:gdLst>
                          <a:gd name="connsiteX0" fmla="*/ 76200 w 76200"/>
                          <a:gd name="connsiteY0" fmla="*/ 0 h 485775"/>
                          <a:gd name="connsiteX1" fmla="*/ 9525 w 76200"/>
                          <a:gd name="connsiteY1" fmla="*/ 161925 h 485775"/>
                          <a:gd name="connsiteX2" fmla="*/ 57150 w 76200"/>
                          <a:gd name="connsiteY2" fmla="*/ 285750 h 485775"/>
                          <a:gd name="connsiteX3" fmla="*/ 0 w 76200"/>
                          <a:gd name="connsiteY3" fmla="*/ 485775 h 485775"/>
                          <a:gd name="connsiteX4" fmla="*/ 0 w 76200"/>
                          <a:gd name="connsiteY4" fmla="*/ 485775 h 485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200" h="485775">
                            <a:moveTo>
                              <a:pt x="76200" y="0"/>
                            </a:moveTo>
                            <a:cubicBezTo>
                              <a:pt x="44450" y="57150"/>
                              <a:pt x="12700" y="114300"/>
                              <a:pt x="9525" y="161925"/>
                            </a:cubicBezTo>
                            <a:cubicBezTo>
                              <a:pt x="6350" y="209550"/>
                              <a:pt x="58738" y="231775"/>
                              <a:pt x="57150" y="285750"/>
                            </a:cubicBezTo>
                            <a:cubicBezTo>
                              <a:pt x="55563" y="339725"/>
                              <a:pt x="0" y="485775"/>
                              <a:pt x="0" y="485775"/>
                            </a:cubicBezTo>
                            <a:lnTo>
                              <a:pt x="0" y="485775"/>
                            </a:lnTo>
                          </a:path>
                        </a:pathLst>
                      </a:cu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/>
                      </a:p>
                    </p:txBody>
                  </p:sp>
                </p:grpSp>
                <p:sp>
                  <p:nvSpPr>
                    <p:cNvPr id="1700" name="Oval 129"/>
                    <p:cNvSpPr/>
                    <p:nvPr/>
                  </p:nvSpPr>
                  <p:spPr>
                    <a:xfrm>
                      <a:off x="4524004" y="631705"/>
                      <a:ext cx="157098" cy="19629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1" name="Oval 1700"/>
                    <p:cNvSpPr/>
                    <p:nvPr/>
                  </p:nvSpPr>
                  <p:spPr>
                    <a:xfrm>
                      <a:off x="4740693" y="672452"/>
                      <a:ext cx="196385" cy="15702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2" name="Oval 1701"/>
                    <p:cNvSpPr/>
                    <p:nvPr/>
                  </p:nvSpPr>
                  <p:spPr>
                    <a:xfrm>
                      <a:off x="4711271" y="690850"/>
                      <a:ext cx="157098" cy="19627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3" name="Oval 1702"/>
                    <p:cNvSpPr/>
                    <p:nvPr/>
                  </p:nvSpPr>
                  <p:spPr>
                    <a:xfrm rot="18685601">
                      <a:off x="4953153" y="687998"/>
                      <a:ext cx="157027" cy="15709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4" name="Oval 1703"/>
                    <p:cNvSpPr/>
                    <p:nvPr/>
                  </p:nvSpPr>
                  <p:spPr>
                    <a:xfrm rot="14460749">
                      <a:off x="5114389" y="673028"/>
                      <a:ext cx="157027" cy="15709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5" name="Oval 1704"/>
                    <p:cNvSpPr/>
                    <p:nvPr/>
                  </p:nvSpPr>
                  <p:spPr>
                    <a:xfrm>
                      <a:off x="5238528" y="671121"/>
                      <a:ext cx="157098" cy="15702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6" name="Oval 1705"/>
                    <p:cNvSpPr/>
                    <p:nvPr/>
                  </p:nvSpPr>
                  <p:spPr>
                    <a:xfrm>
                      <a:off x="5358163" y="755127"/>
                      <a:ext cx="157098" cy="19629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7" name="Oval 1706"/>
                    <p:cNvSpPr/>
                    <p:nvPr/>
                  </p:nvSpPr>
                  <p:spPr>
                    <a:xfrm rot="20483447">
                      <a:off x="5686040" y="756870"/>
                      <a:ext cx="196385" cy="15702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8" name="Oval 1707"/>
                    <p:cNvSpPr/>
                    <p:nvPr/>
                  </p:nvSpPr>
                  <p:spPr>
                    <a:xfrm rot="20385900">
                      <a:off x="5719677" y="836356"/>
                      <a:ext cx="157098" cy="19627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709" name="Oval 1708"/>
                    <p:cNvSpPr/>
                    <p:nvPr/>
                  </p:nvSpPr>
                  <p:spPr>
                    <a:xfrm rot="20677233">
                      <a:off x="5887406" y="859540"/>
                      <a:ext cx="157098" cy="15702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88" name="Oval 1687"/>
                  <p:cNvSpPr/>
                  <p:nvPr/>
                </p:nvSpPr>
                <p:spPr>
                  <a:xfrm rot="20960326">
                    <a:off x="2687383" y="887276"/>
                    <a:ext cx="157099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57" name="Group 231"/>
                <p:cNvGrpSpPr>
                  <a:grpSpLocks/>
                </p:cNvGrpSpPr>
                <p:nvPr/>
              </p:nvGrpSpPr>
              <p:grpSpPr bwMode="auto">
                <a:xfrm rot="349900">
                  <a:off x="2187619" y="416267"/>
                  <a:ext cx="521076" cy="794255"/>
                  <a:chOff x="936278" y="848276"/>
                  <a:chExt cx="521076" cy="794255"/>
                </a:xfrm>
              </p:grpSpPr>
              <p:grpSp>
                <p:nvGrpSpPr>
                  <p:cNvPr id="58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36278" y="1014860"/>
                    <a:ext cx="138043" cy="462225"/>
                    <a:chOff x="474336" y="360001"/>
                    <a:chExt cx="203004" cy="679740"/>
                  </a:xfrm>
                </p:grpSpPr>
                <p:sp>
                  <p:nvSpPr>
                    <p:cNvPr id="1684" name="Oval 5"/>
                    <p:cNvSpPr/>
                    <p:nvPr/>
                  </p:nvSpPr>
                  <p:spPr>
                    <a:xfrm>
                      <a:off x="542226" y="222723"/>
                      <a:ext cx="173281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85" name="Freeform 6"/>
                    <p:cNvSpPr/>
                    <p:nvPr/>
                  </p:nvSpPr>
                  <p:spPr>
                    <a:xfrm>
                      <a:off x="541552" y="356627"/>
                      <a:ext cx="57736" cy="51955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86" name="Freeform 7"/>
                    <p:cNvSpPr/>
                    <p:nvPr/>
                  </p:nvSpPr>
                  <p:spPr>
                    <a:xfrm>
                      <a:off x="536142" y="363317"/>
                      <a:ext cx="0" cy="46183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59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64757" y="917700"/>
                    <a:ext cx="234113" cy="471871"/>
                    <a:chOff x="471876" y="333061"/>
                    <a:chExt cx="344282" cy="693932"/>
                  </a:xfrm>
                </p:grpSpPr>
                <p:sp>
                  <p:nvSpPr>
                    <p:cNvPr id="1681" name="Oval 11"/>
                    <p:cNvSpPr/>
                    <p:nvPr/>
                  </p:nvSpPr>
                  <p:spPr>
                    <a:xfrm>
                      <a:off x="531278" y="111847"/>
                      <a:ext cx="231025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82" name="Freeform 12"/>
                    <p:cNvSpPr/>
                    <p:nvPr/>
                  </p:nvSpPr>
                  <p:spPr>
                    <a:xfrm>
                      <a:off x="417618" y="269923"/>
                      <a:ext cx="115513" cy="5195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83" name="Freeform 13"/>
                    <p:cNvSpPr/>
                    <p:nvPr/>
                  </p:nvSpPr>
                  <p:spPr>
                    <a:xfrm>
                      <a:off x="593075" y="290731"/>
                      <a:ext cx="115513" cy="4618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6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73760" y="848276"/>
                    <a:ext cx="138625" cy="480466"/>
                    <a:chOff x="573610" y="334501"/>
                    <a:chExt cx="203860" cy="706567"/>
                  </a:xfrm>
                </p:grpSpPr>
                <p:sp>
                  <p:nvSpPr>
                    <p:cNvPr id="1678" name="Oval 222"/>
                    <p:cNvSpPr/>
                    <p:nvPr/>
                  </p:nvSpPr>
                  <p:spPr>
                    <a:xfrm>
                      <a:off x="476589" y="75610"/>
                      <a:ext cx="231039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79" name="Freeform 223"/>
                    <p:cNvSpPr/>
                    <p:nvPr/>
                  </p:nvSpPr>
                  <p:spPr>
                    <a:xfrm>
                      <a:off x="595512" y="248455"/>
                      <a:ext cx="57778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80" name="Freeform 224"/>
                    <p:cNvSpPr/>
                    <p:nvPr/>
                  </p:nvSpPr>
                  <p:spPr>
                    <a:xfrm>
                      <a:off x="544463" y="311573"/>
                      <a:ext cx="115519" cy="40412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75" name="Oval 1674"/>
                  <p:cNvSpPr/>
                  <p:nvPr/>
                </p:nvSpPr>
                <p:spPr>
                  <a:xfrm rot="20176071">
                    <a:off x="1057050" y="1367176"/>
                    <a:ext cx="15710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76" name="Oval 1675"/>
                  <p:cNvSpPr/>
                  <p:nvPr/>
                </p:nvSpPr>
                <p:spPr>
                  <a:xfrm rot="20176071">
                    <a:off x="1216249" y="1252279"/>
                    <a:ext cx="15710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77" name="Oval 1676"/>
                  <p:cNvSpPr/>
                  <p:nvPr/>
                </p:nvSpPr>
                <p:spPr>
                  <a:xfrm rot="20176071">
                    <a:off x="966309" y="1407996"/>
                    <a:ext cx="78550" cy="11778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62" name="Group 289"/>
                <p:cNvGrpSpPr>
                  <a:grpSpLocks/>
                </p:cNvGrpSpPr>
                <p:nvPr/>
              </p:nvGrpSpPr>
              <p:grpSpPr bwMode="auto">
                <a:xfrm>
                  <a:off x="1809158" y="651270"/>
                  <a:ext cx="435538" cy="735588"/>
                  <a:chOff x="985629" y="865903"/>
                  <a:chExt cx="435538" cy="735588"/>
                </a:xfrm>
              </p:grpSpPr>
              <p:grpSp>
                <p:nvGrpSpPr>
                  <p:cNvPr id="1348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85629" y="949303"/>
                    <a:ext cx="194887" cy="497478"/>
                    <a:chOff x="565628" y="315575"/>
                    <a:chExt cx="286599" cy="731585"/>
                  </a:xfrm>
                </p:grpSpPr>
                <p:sp>
                  <p:nvSpPr>
                    <p:cNvPr id="1669" name="Oval 5"/>
                    <p:cNvSpPr/>
                    <p:nvPr/>
                  </p:nvSpPr>
                  <p:spPr>
                    <a:xfrm>
                      <a:off x="600784" y="179915"/>
                      <a:ext cx="231011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70" name="Freeform 6"/>
                    <p:cNvSpPr/>
                    <p:nvPr/>
                  </p:nvSpPr>
                  <p:spPr>
                    <a:xfrm>
                      <a:off x="562637" y="249214"/>
                      <a:ext cx="115505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71" name="Freeform 7"/>
                    <p:cNvSpPr/>
                    <p:nvPr/>
                  </p:nvSpPr>
                  <p:spPr>
                    <a:xfrm>
                      <a:off x="575247" y="363982"/>
                      <a:ext cx="115505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49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26306" y="886618"/>
                    <a:ext cx="194937" cy="496632"/>
                    <a:chOff x="568243" y="314517"/>
                    <a:chExt cx="286671" cy="730343"/>
                  </a:xfrm>
                </p:grpSpPr>
                <p:sp>
                  <p:nvSpPr>
                    <p:cNvPr id="1666" name="Oval 11"/>
                    <p:cNvSpPr/>
                    <p:nvPr/>
                  </p:nvSpPr>
                  <p:spPr>
                    <a:xfrm>
                      <a:off x="727543" y="202666"/>
                      <a:ext cx="173276" cy="23091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67" name="Freeform 12"/>
                    <p:cNvSpPr/>
                    <p:nvPr/>
                  </p:nvSpPr>
                  <p:spPr>
                    <a:xfrm>
                      <a:off x="804227" y="259341"/>
                      <a:ext cx="57734" cy="46182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68" name="Freeform 13"/>
                    <p:cNvSpPr/>
                    <p:nvPr/>
                  </p:nvSpPr>
                  <p:spPr>
                    <a:xfrm>
                      <a:off x="759432" y="380426"/>
                      <a:ext cx="57771" cy="46182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5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35394" y="865903"/>
                    <a:ext cx="160431" cy="439935"/>
                    <a:chOff x="522165" y="344508"/>
                    <a:chExt cx="235929" cy="646963"/>
                  </a:xfrm>
                </p:grpSpPr>
                <p:sp>
                  <p:nvSpPr>
                    <p:cNvPr id="1663" name="Oval 1662"/>
                    <p:cNvSpPr/>
                    <p:nvPr/>
                  </p:nvSpPr>
                  <p:spPr>
                    <a:xfrm>
                      <a:off x="500121" y="199732"/>
                      <a:ext cx="231018" cy="17316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64" name="Freeform 297"/>
                    <p:cNvSpPr/>
                    <p:nvPr/>
                  </p:nvSpPr>
                  <p:spPr>
                    <a:xfrm>
                      <a:off x="634394" y="253272"/>
                      <a:ext cx="57773" cy="40412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65" name="Freeform 298"/>
                    <p:cNvSpPr/>
                    <p:nvPr/>
                  </p:nvSpPr>
                  <p:spPr>
                    <a:xfrm>
                      <a:off x="758651" y="297880"/>
                      <a:ext cx="57773" cy="46183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60" name="Oval 1659"/>
                  <p:cNvSpPr/>
                  <p:nvPr/>
                </p:nvSpPr>
                <p:spPr>
                  <a:xfrm rot="20176071">
                    <a:off x="1071034" y="1324455"/>
                    <a:ext cx="157096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61" name="Oval 1660"/>
                  <p:cNvSpPr/>
                  <p:nvPr/>
                </p:nvSpPr>
                <p:spPr>
                  <a:xfrm rot="20176071">
                    <a:off x="1207083" y="1245944"/>
                    <a:ext cx="157096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62" name="Oval 1661"/>
                  <p:cNvSpPr/>
                  <p:nvPr/>
                </p:nvSpPr>
                <p:spPr>
                  <a:xfrm rot="20176071">
                    <a:off x="969008" y="1383333"/>
                    <a:ext cx="157096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63" name="Group 305"/>
                <p:cNvGrpSpPr>
                  <a:grpSpLocks/>
                </p:cNvGrpSpPr>
                <p:nvPr/>
              </p:nvGrpSpPr>
              <p:grpSpPr bwMode="auto">
                <a:xfrm rot="-283105">
                  <a:off x="1427521" y="806927"/>
                  <a:ext cx="516213" cy="760531"/>
                  <a:chOff x="1040970" y="861300"/>
                  <a:chExt cx="516213" cy="760531"/>
                </a:xfrm>
              </p:grpSpPr>
              <p:grpSp>
                <p:nvGrpSpPr>
                  <p:cNvPr id="136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40970" y="957166"/>
                    <a:ext cx="153383" cy="491363"/>
                    <a:chOff x="639880" y="347023"/>
                    <a:chExt cx="225564" cy="722593"/>
                  </a:xfrm>
                </p:grpSpPr>
                <p:sp>
                  <p:nvSpPr>
                    <p:cNvPr id="1654" name="Oval 5"/>
                    <p:cNvSpPr/>
                    <p:nvPr/>
                  </p:nvSpPr>
                  <p:spPr>
                    <a:xfrm>
                      <a:off x="744005" y="101940"/>
                      <a:ext cx="231021" cy="2309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55" name="Freeform 6"/>
                    <p:cNvSpPr/>
                    <p:nvPr/>
                  </p:nvSpPr>
                  <p:spPr>
                    <a:xfrm>
                      <a:off x="750273" y="161129"/>
                      <a:ext cx="115511" cy="57731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56" name="Freeform 7"/>
                    <p:cNvSpPr/>
                    <p:nvPr/>
                  </p:nvSpPr>
                  <p:spPr>
                    <a:xfrm>
                      <a:off x="752597" y="276542"/>
                      <a:ext cx="115511" cy="5195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65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73575" y="892856"/>
                    <a:ext cx="153382" cy="461060"/>
                    <a:chOff x="641287" y="340813"/>
                    <a:chExt cx="225561" cy="678030"/>
                  </a:xfrm>
                </p:grpSpPr>
                <p:sp>
                  <p:nvSpPr>
                    <p:cNvPr id="1651" name="Oval 11"/>
                    <p:cNvSpPr/>
                    <p:nvPr/>
                  </p:nvSpPr>
                  <p:spPr>
                    <a:xfrm>
                      <a:off x="753924" y="211178"/>
                      <a:ext cx="231018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52" name="Freeform 12"/>
                    <p:cNvSpPr/>
                    <p:nvPr/>
                  </p:nvSpPr>
                  <p:spPr>
                    <a:xfrm>
                      <a:off x="873345" y="268074"/>
                      <a:ext cx="57773" cy="40412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53" name="Freeform 13"/>
                    <p:cNvSpPr/>
                    <p:nvPr/>
                  </p:nvSpPr>
                  <p:spPr>
                    <a:xfrm>
                      <a:off x="760191" y="385826"/>
                      <a:ext cx="115509" cy="34637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65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57776" y="861300"/>
                    <a:ext cx="199407" cy="431803"/>
                    <a:chOff x="689624" y="422781"/>
                    <a:chExt cx="293245" cy="635004"/>
                  </a:xfrm>
                </p:grpSpPr>
                <p:sp>
                  <p:nvSpPr>
                    <p:cNvPr id="1648" name="Oval 312"/>
                    <p:cNvSpPr/>
                    <p:nvPr/>
                  </p:nvSpPr>
                  <p:spPr>
                    <a:xfrm>
                      <a:off x="936302" y="314938"/>
                      <a:ext cx="288770" cy="17317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49" name="Freeform 313"/>
                    <p:cNvSpPr/>
                    <p:nvPr/>
                  </p:nvSpPr>
                  <p:spPr>
                    <a:xfrm>
                      <a:off x="942591" y="433434"/>
                      <a:ext cx="57739" cy="40408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50" name="Freeform 314"/>
                    <p:cNvSpPr/>
                    <p:nvPr/>
                  </p:nvSpPr>
                  <p:spPr>
                    <a:xfrm>
                      <a:off x="769352" y="437337"/>
                      <a:ext cx="115515" cy="40408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45" name="Oval 1644"/>
                  <p:cNvSpPr/>
                  <p:nvPr/>
                </p:nvSpPr>
                <p:spPr>
                  <a:xfrm rot="20176071">
                    <a:off x="1224800" y="1234192"/>
                    <a:ext cx="157095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46" name="Oval 1645"/>
                  <p:cNvSpPr/>
                  <p:nvPr/>
                </p:nvSpPr>
                <p:spPr>
                  <a:xfrm rot="20176071">
                    <a:off x="1348103" y="1219409"/>
                    <a:ext cx="157095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47" name="Oval 1646"/>
                  <p:cNvSpPr/>
                  <p:nvPr/>
                </p:nvSpPr>
                <p:spPr>
                  <a:xfrm rot="20176071">
                    <a:off x="1082751" y="1301253"/>
                    <a:ext cx="157095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66" name="Group 321"/>
                <p:cNvGrpSpPr>
                  <a:grpSpLocks/>
                </p:cNvGrpSpPr>
                <p:nvPr/>
              </p:nvGrpSpPr>
              <p:grpSpPr bwMode="auto">
                <a:xfrm rot="-734062">
                  <a:off x="1035950" y="1007996"/>
                  <a:ext cx="424119" cy="806187"/>
                  <a:chOff x="1009668" y="796788"/>
                  <a:chExt cx="424119" cy="806187"/>
                </a:xfrm>
              </p:grpSpPr>
              <p:grpSp>
                <p:nvGrpSpPr>
                  <p:cNvPr id="67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09668" y="953555"/>
                    <a:ext cx="146786" cy="476444"/>
                    <a:chOff x="604687" y="322601"/>
                    <a:chExt cx="215860" cy="700651"/>
                  </a:xfrm>
                </p:grpSpPr>
                <p:sp>
                  <p:nvSpPr>
                    <p:cNvPr id="1639" name="Oval 5"/>
                    <p:cNvSpPr/>
                    <p:nvPr/>
                  </p:nvSpPr>
                  <p:spPr>
                    <a:xfrm>
                      <a:off x="821415" y="144807"/>
                      <a:ext cx="115516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40" name="Freeform 6"/>
                    <p:cNvSpPr/>
                    <p:nvPr/>
                  </p:nvSpPr>
                  <p:spPr>
                    <a:xfrm>
                      <a:off x="909462" y="267880"/>
                      <a:ext cx="57740" cy="5195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41" name="Freeform 7"/>
                    <p:cNvSpPr/>
                    <p:nvPr/>
                  </p:nvSpPr>
                  <p:spPr>
                    <a:xfrm>
                      <a:off x="966905" y="273900"/>
                      <a:ext cx="57776" cy="5195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68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65361" y="856339"/>
                    <a:ext cx="138055" cy="443361"/>
                    <a:chOff x="658040" y="283348"/>
                    <a:chExt cx="203022" cy="652003"/>
                  </a:xfrm>
                </p:grpSpPr>
                <p:sp>
                  <p:nvSpPr>
                    <p:cNvPr id="1636" name="Oval 11"/>
                    <p:cNvSpPr/>
                    <p:nvPr/>
                  </p:nvSpPr>
                  <p:spPr>
                    <a:xfrm>
                      <a:off x="836053" y="111623"/>
                      <a:ext cx="115519" cy="17321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37" name="Freeform 12"/>
                    <p:cNvSpPr/>
                    <p:nvPr/>
                  </p:nvSpPr>
                  <p:spPr>
                    <a:xfrm>
                      <a:off x="860615" y="286112"/>
                      <a:ext cx="57778" cy="4618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38" name="Freeform 13"/>
                    <p:cNvSpPr/>
                    <p:nvPr/>
                  </p:nvSpPr>
                  <p:spPr>
                    <a:xfrm>
                      <a:off x="860615" y="286112"/>
                      <a:ext cx="57778" cy="4618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7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09623" y="796788"/>
                    <a:ext cx="122707" cy="459530"/>
                    <a:chOff x="659554" y="283015"/>
                    <a:chExt cx="180452" cy="675781"/>
                  </a:xfrm>
                </p:grpSpPr>
                <p:sp>
                  <p:nvSpPr>
                    <p:cNvPr id="1633" name="Oval 328"/>
                    <p:cNvSpPr/>
                    <p:nvPr/>
                  </p:nvSpPr>
                  <p:spPr>
                    <a:xfrm>
                      <a:off x="907984" y="29645"/>
                      <a:ext cx="173285" cy="23092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34" name="Freeform 329"/>
                    <p:cNvSpPr/>
                    <p:nvPr/>
                  </p:nvSpPr>
                  <p:spPr>
                    <a:xfrm>
                      <a:off x="926734" y="258533"/>
                      <a:ext cx="57737" cy="51959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35" name="Freeform 1634"/>
                    <p:cNvSpPr/>
                    <p:nvPr/>
                  </p:nvSpPr>
                  <p:spPr>
                    <a:xfrm>
                      <a:off x="811692" y="249533"/>
                      <a:ext cx="115511" cy="51959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30" name="Oval 1629"/>
                  <p:cNvSpPr/>
                  <p:nvPr/>
                </p:nvSpPr>
                <p:spPr>
                  <a:xfrm rot="20176071">
                    <a:off x="1177368" y="1253463"/>
                    <a:ext cx="117812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31" name="Oval 1630"/>
                  <p:cNvSpPr/>
                  <p:nvPr/>
                </p:nvSpPr>
                <p:spPr>
                  <a:xfrm rot="20176071">
                    <a:off x="1303008" y="1130784"/>
                    <a:ext cx="117812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32" name="Oval 327"/>
                  <p:cNvSpPr/>
                  <p:nvPr/>
                </p:nvSpPr>
                <p:spPr>
                  <a:xfrm rot="20176071">
                    <a:off x="1120537" y="1313855"/>
                    <a:ext cx="117812" cy="19629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73" name="Group 337"/>
                <p:cNvGrpSpPr>
                  <a:grpSpLocks/>
                </p:cNvGrpSpPr>
                <p:nvPr/>
              </p:nvGrpSpPr>
              <p:grpSpPr bwMode="auto">
                <a:xfrm rot="-1157658">
                  <a:off x="733740" y="1284153"/>
                  <a:ext cx="445208" cy="742037"/>
                  <a:chOff x="1069051" y="843874"/>
                  <a:chExt cx="445208" cy="742037"/>
                </a:xfrm>
              </p:grpSpPr>
              <p:grpSp>
                <p:nvGrpSpPr>
                  <p:cNvPr id="7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86974" y="974229"/>
                    <a:ext cx="153383" cy="504168"/>
                    <a:chOff x="687915" y="396417"/>
                    <a:chExt cx="225564" cy="741423"/>
                  </a:xfrm>
                </p:grpSpPr>
                <p:sp>
                  <p:nvSpPr>
                    <p:cNvPr id="1624" name="Oval 5"/>
                    <p:cNvSpPr/>
                    <p:nvPr/>
                  </p:nvSpPr>
                  <p:spPr>
                    <a:xfrm>
                      <a:off x="837816" y="151631"/>
                      <a:ext cx="231021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25" name="Freeform 6"/>
                    <p:cNvSpPr/>
                    <p:nvPr/>
                  </p:nvSpPr>
                  <p:spPr>
                    <a:xfrm>
                      <a:off x="1036753" y="418438"/>
                      <a:ext cx="57773" cy="51959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26" name="Freeform 7"/>
                    <p:cNvSpPr/>
                    <p:nvPr/>
                  </p:nvSpPr>
                  <p:spPr>
                    <a:xfrm>
                      <a:off x="979745" y="411912"/>
                      <a:ext cx="115511" cy="51959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76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97605" y="889748"/>
                    <a:ext cx="187399" cy="442927"/>
                    <a:chOff x="678738" y="362037"/>
                    <a:chExt cx="275586" cy="651359"/>
                  </a:xfrm>
                </p:grpSpPr>
                <p:sp>
                  <p:nvSpPr>
                    <p:cNvPr id="1621" name="Oval 11"/>
                    <p:cNvSpPr/>
                    <p:nvPr/>
                  </p:nvSpPr>
                  <p:spPr>
                    <a:xfrm>
                      <a:off x="886977" y="228933"/>
                      <a:ext cx="346529" cy="2886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22" name="Freeform 12"/>
                    <p:cNvSpPr/>
                    <p:nvPr/>
                  </p:nvSpPr>
                  <p:spPr>
                    <a:xfrm>
                      <a:off x="931656" y="387514"/>
                      <a:ext cx="57773" cy="57731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23" name="Freeform 13"/>
                    <p:cNvSpPr/>
                    <p:nvPr/>
                  </p:nvSpPr>
                  <p:spPr>
                    <a:xfrm>
                      <a:off x="868128" y="437937"/>
                      <a:ext cx="115510" cy="51960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77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35937" y="843874"/>
                    <a:ext cx="178322" cy="469257"/>
                    <a:chOff x="660768" y="377830"/>
                    <a:chExt cx="262237" cy="690083"/>
                  </a:xfrm>
                </p:grpSpPr>
                <p:sp>
                  <p:nvSpPr>
                    <p:cNvPr id="1618" name="Oval 344"/>
                    <p:cNvSpPr/>
                    <p:nvPr/>
                  </p:nvSpPr>
                  <p:spPr>
                    <a:xfrm>
                      <a:off x="910427" y="199531"/>
                      <a:ext cx="115511" cy="2309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19" name="Freeform 1618"/>
                    <p:cNvSpPr/>
                    <p:nvPr/>
                  </p:nvSpPr>
                  <p:spPr>
                    <a:xfrm>
                      <a:off x="958635" y="384822"/>
                      <a:ext cx="57774" cy="46184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20" name="Freeform 1619"/>
                    <p:cNvSpPr/>
                    <p:nvPr/>
                  </p:nvSpPr>
                  <p:spPr>
                    <a:xfrm>
                      <a:off x="1071174" y="410847"/>
                      <a:ext cx="57774" cy="46184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15" name="Oval 1614"/>
                  <p:cNvSpPr/>
                  <p:nvPr/>
                </p:nvSpPr>
                <p:spPr>
                  <a:xfrm rot="20176071">
                    <a:off x="1299717" y="1305630"/>
                    <a:ext cx="15710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16" name="Oval 342"/>
                  <p:cNvSpPr/>
                  <p:nvPr/>
                </p:nvSpPr>
                <p:spPr>
                  <a:xfrm rot="20176071">
                    <a:off x="1355016" y="1175336"/>
                    <a:ext cx="15710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17" name="Oval 343"/>
                  <p:cNvSpPr/>
                  <p:nvPr/>
                </p:nvSpPr>
                <p:spPr>
                  <a:xfrm rot="20176071">
                    <a:off x="1068164" y="1349385"/>
                    <a:ext cx="15710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78" name="Group 353"/>
                <p:cNvGrpSpPr>
                  <a:grpSpLocks/>
                </p:cNvGrpSpPr>
                <p:nvPr/>
              </p:nvGrpSpPr>
              <p:grpSpPr bwMode="auto">
                <a:xfrm rot="-1882059">
                  <a:off x="499601" y="1638095"/>
                  <a:ext cx="448771" cy="812703"/>
                  <a:chOff x="1078281" y="894657"/>
                  <a:chExt cx="448771" cy="812703"/>
                </a:xfrm>
              </p:grpSpPr>
              <p:grpSp>
                <p:nvGrpSpPr>
                  <p:cNvPr id="79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45215" y="1001704"/>
                    <a:ext cx="168722" cy="499208"/>
                    <a:chOff x="750574" y="472722"/>
                    <a:chExt cx="248121" cy="734130"/>
                  </a:xfrm>
                </p:grpSpPr>
                <p:sp>
                  <p:nvSpPr>
                    <p:cNvPr id="1609" name="Oval 5"/>
                    <p:cNvSpPr/>
                    <p:nvPr/>
                  </p:nvSpPr>
                  <p:spPr>
                    <a:xfrm>
                      <a:off x="816109" y="370121"/>
                      <a:ext cx="173285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10" name="Freeform 6"/>
                    <p:cNvSpPr/>
                    <p:nvPr/>
                  </p:nvSpPr>
                  <p:spPr>
                    <a:xfrm>
                      <a:off x="896035" y="586856"/>
                      <a:ext cx="57774" cy="51954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11" name="Freeform 7"/>
                    <p:cNvSpPr/>
                    <p:nvPr/>
                  </p:nvSpPr>
                  <p:spPr>
                    <a:xfrm>
                      <a:off x="828761" y="629553"/>
                      <a:ext cx="115511" cy="46183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80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07643" y="937457"/>
                    <a:ext cx="240557" cy="552099"/>
                    <a:chOff x="628409" y="441151"/>
                    <a:chExt cx="353760" cy="811910"/>
                  </a:xfrm>
                </p:grpSpPr>
                <p:sp>
                  <p:nvSpPr>
                    <p:cNvPr id="1606" name="Oval 11"/>
                    <p:cNvSpPr/>
                    <p:nvPr/>
                  </p:nvSpPr>
                  <p:spPr>
                    <a:xfrm>
                      <a:off x="740121" y="339070"/>
                      <a:ext cx="288815" cy="2309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07" name="Freeform 12"/>
                    <p:cNvSpPr/>
                    <p:nvPr/>
                  </p:nvSpPr>
                  <p:spPr>
                    <a:xfrm>
                      <a:off x="693642" y="546776"/>
                      <a:ext cx="115519" cy="51959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08" name="Freeform 13"/>
                    <p:cNvSpPr/>
                    <p:nvPr/>
                  </p:nvSpPr>
                  <p:spPr>
                    <a:xfrm>
                      <a:off x="669150" y="599098"/>
                      <a:ext cx="115519" cy="51956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81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45278" y="894657"/>
                    <a:ext cx="142370" cy="494199"/>
                    <a:chOff x="638144" y="439527"/>
                    <a:chExt cx="209368" cy="726762"/>
                  </a:xfrm>
                </p:grpSpPr>
                <p:sp>
                  <p:nvSpPr>
                    <p:cNvPr id="1603" name="Oval 1602"/>
                    <p:cNvSpPr/>
                    <p:nvPr/>
                  </p:nvSpPr>
                  <p:spPr>
                    <a:xfrm>
                      <a:off x="754570" y="219004"/>
                      <a:ext cx="115527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04" name="Freeform 1603"/>
                    <p:cNvSpPr/>
                    <p:nvPr/>
                  </p:nvSpPr>
                  <p:spPr>
                    <a:xfrm>
                      <a:off x="844027" y="450627"/>
                      <a:ext cx="57745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605" name="Freeform 1604"/>
                    <p:cNvSpPr/>
                    <p:nvPr/>
                  </p:nvSpPr>
                  <p:spPr>
                    <a:xfrm>
                      <a:off x="862305" y="512486"/>
                      <a:ext cx="0" cy="5195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600" name="Oval 357"/>
                  <p:cNvSpPr/>
                  <p:nvPr/>
                </p:nvSpPr>
                <p:spPr>
                  <a:xfrm rot="20176071">
                    <a:off x="1317383" y="1342687"/>
                    <a:ext cx="11784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01" name="Oval 358"/>
                  <p:cNvSpPr/>
                  <p:nvPr/>
                </p:nvSpPr>
                <p:spPr>
                  <a:xfrm rot="20176071">
                    <a:off x="1475379" y="1307201"/>
                    <a:ext cx="11784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602" name="Oval 359"/>
                  <p:cNvSpPr/>
                  <p:nvPr/>
                </p:nvSpPr>
                <p:spPr>
                  <a:xfrm rot="20176071">
                    <a:off x="1077115" y="1533785"/>
                    <a:ext cx="157103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83" name="Group 369"/>
                <p:cNvGrpSpPr>
                  <a:grpSpLocks/>
                </p:cNvGrpSpPr>
                <p:nvPr/>
              </p:nvGrpSpPr>
              <p:grpSpPr bwMode="auto">
                <a:xfrm rot="-2627190">
                  <a:off x="309487" y="1959065"/>
                  <a:ext cx="417271" cy="788032"/>
                  <a:chOff x="1153650" y="872427"/>
                  <a:chExt cx="417271" cy="788032"/>
                </a:xfrm>
              </p:grpSpPr>
              <p:grpSp>
                <p:nvGrpSpPr>
                  <p:cNvPr id="8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63216" y="1034180"/>
                    <a:ext cx="194158" cy="437594"/>
                    <a:chOff x="772235" y="538447"/>
                    <a:chExt cx="285527" cy="643521"/>
                  </a:xfrm>
                </p:grpSpPr>
                <p:sp>
                  <p:nvSpPr>
                    <p:cNvPr id="1594" name="Oval 5"/>
                    <p:cNvSpPr/>
                    <p:nvPr/>
                  </p:nvSpPr>
                  <p:spPr>
                    <a:xfrm>
                      <a:off x="1149081" y="462751"/>
                      <a:ext cx="231027" cy="1732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95" name="Freeform 6"/>
                    <p:cNvSpPr/>
                    <p:nvPr/>
                  </p:nvSpPr>
                  <p:spPr>
                    <a:xfrm>
                      <a:off x="1121604" y="703932"/>
                      <a:ext cx="57775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96" name="Freeform 7"/>
                    <p:cNvSpPr/>
                    <p:nvPr/>
                  </p:nvSpPr>
                  <p:spPr>
                    <a:xfrm>
                      <a:off x="1237779" y="647487"/>
                      <a:ext cx="57738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87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30016" y="930473"/>
                    <a:ext cx="153382" cy="529828"/>
                    <a:chOff x="809284" y="479765"/>
                    <a:chExt cx="225562" cy="779161"/>
                  </a:xfrm>
                </p:grpSpPr>
                <p:sp>
                  <p:nvSpPr>
                    <p:cNvPr id="1591" name="Oval 11"/>
                    <p:cNvSpPr/>
                    <p:nvPr/>
                  </p:nvSpPr>
                  <p:spPr>
                    <a:xfrm>
                      <a:off x="1058710" y="354639"/>
                      <a:ext cx="231019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92" name="Freeform 12"/>
                    <p:cNvSpPr/>
                    <p:nvPr/>
                  </p:nvSpPr>
                  <p:spPr>
                    <a:xfrm>
                      <a:off x="1284823" y="587142"/>
                      <a:ext cx="57737" cy="6350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93" name="Freeform 13"/>
                    <p:cNvSpPr/>
                    <p:nvPr/>
                  </p:nvSpPr>
                  <p:spPr>
                    <a:xfrm>
                      <a:off x="1233025" y="627305"/>
                      <a:ext cx="115510" cy="51955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9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01656" y="872427"/>
                    <a:ext cx="153388" cy="474482"/>
                    <a:chOff x="732324" y="447472"/>
                    <a:chExt cx="225570" cy="697769"/>
                  </a:xfrm>
                </p:grpSpPr>
                <p:sp>
                  <p:nvSpPr>
                    <p:cNvPr id="1588" name="Oval 1587"/>
                    <p:cNvSpPr/>
                    <p:nvPr/>
                  </p:nvSpPr>
                  <p:spPr>
                    <a:xfrm>
                      <a:off x="1042279" y="368518"/>
                      <a:ext cx="231027" cy="2309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89" name="Freeform 1588"/>
                    <p:cNvSpPr/>
                    <p:nvPr/>
                  </p:nvSpPr>
                  <p:spPr>
                    <a:xfrm>
                      <a:off x="1078213" y="650838"/>
                      <a:ext cx="57739" cy="46185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90" name="Freeform 1589"/>
                    <p:cNvSpPr/>
                    <p:nvPr/>
                  </p:nvSpPr>
                  <p:spPr>
                    <a:xfrm>
                      <a:off x="1096763" y="541671"/>
                      <a:ext cx="115514" cy="46185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85" name="Oval 373"/>
                  <p:cNvSpPr/>
                  <p:nvPr/>
                </p:nvSpPr>
                <p:spPr>
                  <a:xfrm rot="20176071">
                    <a:off x="1311696" y="1389956"/>
                    <a:ext cx="15710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86" name="Oval 374"/>
                  <p:cNvSpPr/>
                  <p:nvPr/>
                </p:nvSpPr>
                <p:spPr>
                  <a:xfrm rot="20176071">
                    <a:off x="1539841" y="1284224"/>
                    <a:ext cx="15710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87" name="Oval 1586"/>
                  <p:cNvSpPr/>
                  <p:nvPr/>
                </p:nvSpPr>
                <p:spPr>
                  <a:xfrm rot="20176071">
                    <a:off x="1264178" y="1418736"/>
                    <a:ext cx="15710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91" name="Group 385"/>
                <p:cNvGrpSpPr>
                  <a:grpSpLocks/>
                </p:cNvGrpSpPr>
                <p:nvPr/>
              </p:nvGrpSpPr>
              <p:grpSpPr bwMode="auto">
                <a:xfrm rot="-3312263">
                  <a:off x="233113" y="2355097"/>
                  <a:ext cx="317223" cy="660605"/>
                  <a:chOff x="1300609" y="909718"/>
                  <a:chExt cx="317223" cy="660605"/>
                </a:xfrm>
              </p:grpSpPr>
              <p:grpSp>
                <p:nvGrpSpPr>
                  <p:cNvPr id="94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00609" y="1001414"/>
                    <a:ext cx="124948" cy="479699"/>
                    <a:chOff x="744313" y="552561"/>
                    <a:chExt cx="183747" cy="705440"/>
                  </a:xfrm>
                </p:grpSpPr>
                <p:sp>
                  <p:nvSpPr>
                    <p:cNvPr id="1579" name="Oval 11"/>
                    <p:cNvSpPr/>
                    <p:nvPr/>
                  </p:nvSpPr>
                  <p:spPr>
                    <a:xfrm>
                      <a:off x="1085447" y="431148"/>
                      <a:ext cx="173201" cy="2310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80" name="Freeform 12"/>
                    <p:cNvSpPr/>
                    <p:nvPr/>
                  </p:nvSpPr>
                  <p:spPr>
                    <a:xfrm>
                      <a:off x="1071632" y="760995"/>
                      <a:ext cx="57710" cy="4620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81" name="Freeform 13"/>
                    <p:cNvSpPr/>
                    <p:nvPr/>
                  </p:nvSpPr>
                  <p:spPr>
                    <a:xfrm>
                      <a:off x="1109553" y="746786"/>
                      <a:ext cx="57710" cy="57755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78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48895" y="909718"/>
                    <a:ext cx="168937" cy="427428"/>
                    <a:chOff x="786818" y="533147"/>
                    <a:chExt cx="248436" cy="628573"/>
                  </a:xfrm>
                </p:grpSpPr>
                <p:sp>
                  <p:nvSpPr>
                    <p:cNvPr id="1576" name="Oval 1575"/>
                    <p:cNvSpPr/>
                    <p:nvPr/>
                  </p:nvSpPr>
                  <p:spPr>
                    <a:xfrm>
                      <a:off x="935738" y="417726"/>
                      <a:ext cx="230909" cy="2310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77" name="Freeform 1576"/>
                    <p:cNvSpPr/>
                    <p:nvPr/>
                  </p:nvSpPr>
                  <p:spPr>
                    <a:xfrm>
                      <a:off x="1103115" y="614819"/>
                      <a:ext cx="57745" cy="4620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78" name="Freeform 1577"/>
                    <p:cNvSpPr/>
                    <p:nvPr/>
                  </p:nvSpPr>
                  <p:spPr>
                    <a:xfrm>
                      <a:off x="1222500" y="663974"/>
                      <a:ext cx="57709" cy="4620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74" name="Oval 389"/>
                  <p:cNvSpPr/>
                  <p:nvPr/>
                </p:nvSpPr>
                <p:spPr>
                  <a:xfrm rot="20176071">
                    <a:off x="1329691" y="1382883"/>
                    <a:ext cx="157029" cy="19636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75" name="Oval 1574"/>
                  <p:cNvSpPr/>
                  <p:nvPr/>
                </p:nvSpPr>
                <p:spPr>
                  <a:xfrm rot="20176071">
                    <a:off x="1549906" y="1364666"/>
                    <a:ext cx="117784" cy="11783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79" name="Group 401"/>
                <p:cNvGrpSpPr>
                  <a:grpSpLocks/>
                </p:cNvGrpSpPr>
                <p:nvPr/>
              </p:nvGrpSpPr>
              <p:grpSpPr bwMode="auto">
                <a:xfrm rot="-5400000">
                  <a:off x="137039" y="2729870"/>
                  <a:ext cx="445387" cy="818714"/>
                  <a:chOff x="1191561" y="933866"/>
                  <a:chExt cx="445387" cy="818714"/>
                </a:xfrm>
              </p:grpSpPr>
              <p:grpSp>
                <p:nvGrpSpPr>
                  <p:cNvPr id="1380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56581" y="1052192"/>
                    <a:ext cx="184290" cy="554639"/>
                    <a:chOff x="853253" y="607769"/>
                    <a:chExt cx="271016" cy="815648"/>
                  </a:xfrm>
                </p:grpSpPr>
                <p:sp>
                  <p:nvSpPr>
                    <p:cNvPr id="1569" name="Oval 5"/>
                    <p:cNvSpPr/>
                    <p:nvPr/>
                  </p:nvSpPr>
                  <p:spPr>
                    <a:xfrm>
                      <a:off x="1016849" y="742570"/>
                      <a:ext cx="230907" cy="2310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70" name="Freeform 6"/>
                    <p:cNvSpPr/>
                    <p:nvPr/>
                  </p:nvSpPr>
                  <p:spPr>
                    <a:xfrm>
                      <a:off x="1118886" y="1032105"/>
                      <a:ext cx="57709" cy="46205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71" name="Freeform 7"/>
                    <p:cNvSpPr/>
                    <p:nvPr/>
                  </p:nvSpPr>
                  <p:spPr>
                    <a:xfrm>
                      <a:off x="1070766" y="1092479"/>
                      <a:ext cx="115454" cy="51982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93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37744" y="1057674"/>
                    <a:ext cx="181754" cy="508768"/>
                    <a:chOff x="748876" y="665278"/>
                    <a:chExt cx="267286" cy="748186"/>
                  </a:xfrm>
                </p:grpSpPr>
                <p:sp>
                  <p:nvSpPr>
                    <p:cNvPr id="1566" name="Oval 11"/>
                    <p:cNvSpPr/>
                    <p:nvPr/>
                  </p:nvSpPr>
                  <p:spPr>
                    <a:xfrm>
                      <a:off x="1028756" y="777915"/>
                      <a:ext cx="173209" cy="2310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67" name="Freeform 12"/>
                    <p:cNvSpPr/>
                    <p:nvPr/>
                  </p:nvSpPr>
                  <p:spPr>
                    <a:xfrm>
                      <a:off x="1066917" y="1013171"/>
                      <a:ext cx="57748" cy="46204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68" name="Freeform 13"/>
                    <p:cNvSpPr/>
                    <p:nvPr/>
                  </p:nvSpPr>
                  <p:spPr>
                    <a:xfrm>
                      <a:off x="1197444" y="1172946"/>
                      <a:ext cx="57748" cy="40430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94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68011" y="933866"/>
                    <a:ext cx="168937" cy="542595"/>
                    <a:chOff x="764188" y="569810"/>
                    <a:chExt cx="248437" cy="797935"/>
                  </a:xfrm>
                </p:grpSpPr>
                <p:sp>
                  <p:nvSpPr>
                    <p:cNvPr id="1563" name="Oval 1562"/>
                    <p:cNvSpPr/>
                    <p:nvPr/>
                  </p:nvSpPr>
                  <p:spPr>
                    <a:xfrm>
                      <a:off x="922409" y="761909"/>
                      <a:ext cx="230910" cy="28876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64" name="Freeform 1563"/>
                    <p:cNvSpPr/>
                    <p:nvPr/>
                  </p:nvSpPr>
                  <p:spPr>
                    <a:xfrm>
                      <a:off x="1014991" y="994189"/>
                      <a:ext cx="57709" cy="46205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65" name="Freeform 1564"/>
                    <p:cNvSpPr/>
                    <p:nvPr/>
                  </p:nvSpPr>
                  <p:spPr>
                    <a:xfrm>
                      <a:off x="900054" y="1003646"/>
                      <a:ext cx="115455" cy="46205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61" name="Oval 1560"/>
                  <p:cNvSpPr/>
                  <p:nvPr/>
                </p:nvSpPr>
                <p:spPr>
                  <a:xfrm rot="20176071">
                    <a:off x="1386591" y="1529654"/>
                    <a:ext cx="157027" cy="1963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62" name="Oval 1561"/>
                  <p:cNvSpPr/>
                  <p:nvPr/>
                </p:nvSpPr>
                <p:spPr>
                  <a:xfrm rot="20176071">
                    <a:off x="1284610" y="1588559"/>
                    <a:ext cx="157027" cy="1963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95" name="Group 417"/>
                <p:cNvGrpSpPr>
                  <a:grpSpLocks/>
                </p:cNvGrpSpPr>
                <p:nvPr/>
              </p:nvGrpSpPr>
              <p:grpSpPr bwMode="auto">
                <a:xfrm rot="9331172">
                  <a:off x="8089965" y="3437522"/>
                  <a:ext cx="509986" cy="734829"/>
                  <a:chOff x="962077" y="1115636"/>
                  <a:chExt cx="509986" cy="734829"/>
                </a:xfrm>
              </p:grpSpPr>
              <p:grpSp>
                <p:nvGrpSpPr>
                  <p:cNvPr id="96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62077" y="1323163"/>
                    <a:ext cx="194240" cy="503901"/>
                    <a:chOff x="310783" y="804342"/>
                    <a:chExt cx="285648" cy="741030"/>
                  </a:xfrm>
                </p:grpSpPr>
                <p:sp>
                  <p:nvSpPr>
                    <p:cNvPr id="1555" name="Oval 5"/>
                    <p:cNvSpPr/>
                    <p:nvPr/>
                  </p:nvSpPr>
                  <p:spPr>
                    <a:xfrm>
                      <a:off x="103630" y="742274"/>
                      <a:ext cx="288813" cy="2309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6" name="Freeform 6"/>
                    <p:cNvSpPr/>
                    <p:nvPr/>
                  </p:nvSpPr>
                  <p:spPr>
                    <a:xfrm>
                      <a:off x="83741" y="1009233"/>
                      <a:ext cx="57777" cy="51956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7" name="Freeform 7"/>
                    <p:cNvSpPr/>
                    <p:nvPr/>
                  </p:nvSpPr>
                  <p:spPr>
                    <a:xfrm>
                      <a:off x="193472" y="1045320"/>
                      <a:ext cx="57777" cy="51956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98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54323" y="1174902"/>
                    <a:ext cx="214751" cy="533844"/>
                    <a:chOff x="288465" y="663569"/>
                    <a:chExt cx="315811" cy="785066"/>
                  </a:xfrm>
                </p:grpSpPr>
                <p:sp>
                  <p:nvSpPr>
                    <p:cNvPr id="1552" name="Oval 11"/>
                    <p:cNvSpPr/>
                    <p:nvPr/>
                  </p:nvSpPr>
                  <p:spPr>
                    <a:xfrm>
                      <a:off x="95327" y="650027"/>
                      <a:ext cx="404296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3" name="Freeform 12"/>
                    <p:cNvSpPr/>
                    <p:nvPr/>
                  </p:nvSpPr>
                  <p:spPr>
                    <a:xfrm>
                      <a:off x="149803" y="928883"/>
                      <a:ext cx="115518" cy="40413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4" name="Freeform 13"/>
                    <p:cNvSpPr/>
                    <p:nvPr/>
                  </p:nvSpPr>
                  <p:spPr>
                    <a:xfrm>
                      <a:off x="185187" y="953059"/>
                      <a:ext cx="173259" cy="51959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0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86658" y="1115636"/>
                    <a:ext cx="219165" cy="528285"/>
                    <a:chOff x="278948" y="663751"/>
                    <a:chExt cx="322299" cy="776893"/>
                  </a:xfrm>
                </p:grpSpPr>
                <p:sp>
                  <p:nvSpPr>
                    <p:cNvPr id="1549" name="Oval 1548"/>
                    <p:cNvSpPr/>
                    <p:nvPr/>
                  </p:nvSpPr>
                  <p:spPr>
                    <a:xfrm>
                      <a:off x="139367" y="720762"/>
                      <a:ext cx="288792" cy="28863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0" name="Freeform 1549"/>
                    <p:cNvSpPr/>
                    <p:nvPr/>
                  </p:nvSpPr>
                  <p:spPr>
                    <a:xfrm>
                      <a:off x="192434" y="950955"/>
                      <a:ext cx="57737" cy="57731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51" name="Freeform 1550"/>
                    <p:cNvSpPr/>
                    <p:nvPr/>
                  </p:nvSpPr>
                  <p:spPr>
                    <a:xfrm>
                      <a:off x="265323" y="914119"/>
                      <a:ext cx="57773" cy="57731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46" name="Oval 1545"/>
                  <p:cNvSpPr/>
                  <p:nvPr/>
                </p:nvSpPr>
                <p:spPr>
                  <a:xfrm rot="20176071">
                    <a:off x="1094907" y="1678705"/>
                    <a:ext cx="157098" cy="19626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47" name="Oval 1546"/>
                  <p:cNvSpPr/>
                  <p:nvPr/>
                </p:nvSpPr>
                <p:spPr>
                  <a:xfrm rot="20176071">
                    <a:off x="1255067" y="1702675"/>
                    <a:ext cx="157098" cy="19629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48" name="Oval 1547"/>
                  <p:cNvSpPr/>
                  <p:nvPr/>
                </p:nvSpPr>
                <p:spPr>
                  <a:xfrm rot="20176071">
                    <a:off x="975767" y="1690134"/>
                    <a:ext cx="157098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01" name="Group 433"/>
                <p:cNvGrpSpPr>
                  <a:grpSpLocks/>
                </p:cNvGrpSpPr>
                <p:nvPr/>
              </p:nvGrpSpPr>
              <p:grpSpPr bwMode="auto">
                <a:xfrm rot="-6176990">
                  <a:off x="506190" y="3681567"/>
                  <a:ext cx="399187" cy="698319"/>
                  <a:chOff x="1141957" y="976656"/>
                  <a:chExt cx="399187" cy="698319"/>
                </a:xfrm>
              </p:grpSpPr>
              <p:grpSp>
                <p:nvGrpSpPr>
                  <p:cNvPr id="102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41957" y="1178126"/>
                    <a:ext cx="122859" cy="450456"/>
                    <a:chOff x="659035" y="697757"/>
                    <a:chExt cx="180674" cy="662438"/>
                  </a:xfrm>
                </p:grpSpPr>
                <p:sp>
                  <p:nvSpPr>
                    <p:cNvPr id="1540" name="Oval 5"/>
                    <p:cNvSpPr/>
                    <p:nvPr/>
                  </p:nvSpPr>
                  <p:spPr>
                    <a:xfrm>
                      <a:off x="901093" y="842258"/>
                      <a:ext cx="173182" cy="2887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41" name="Freeform 6"/>
                    <p:cNvSpPr/>
                    <p:nvPr/>
                  </p:nvSpPr>
                  <p:spPr>
                    <a:xfrm>
                      <a:off x="860983" y="1067581"/>
                      <a:ext cx="115467" cy="51981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42" name="Freeform 7"/>
                    <p:cNvSpPr/>
                    <p:nvPr/>
                  </p:nvSpPr>
                  <p:spPr>
                    <a:xfrm>
                      <a:off x="1100622" y="1033914"/>
                      <a:ext cx="57715" cy="46207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04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36170" y="1048881"/>
                    <a:ext cx="153575" cy="476523"/>
                    <a:chOff x="628630" y="586993"/>
                    <a:chExt cx="225846" cy="700770"/>
                  </a:xfrm>
                </p:grpSpPr>
                <p:sp>
                  <p:nvSpPr>
                    <p:cNvPr id="1537" name="Oval 11"/>
                    <p:cNvSpPr/>
                    <p:nvPr/>
                  </p:nvSpPr>
                  <p:spPr>
                    <a:xfrm>
                      <a:off x="761000" y="680603"/>
                      <a:ext cx="230900" cy="17329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38" name="Freeform 12"/>
                    <p:cNvSpPr/>
                    <p:nvPr/>
                  </p:nvSpPr>
                  <p:spPr>
                    <a:xfrm>
                      <a:off x="1018046" y="817876"/>
                      <a:ext cx="57707" cy="46206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39" name="Freeform 13"/>
                    <p:cNvSpPr/>
                    <p:nvPr/>
                  </p:nvSpPr>
                  <p:spPr>
                    <a:xfrm>
                      <a:off x="899825" y="865376"/>
                      <a:ext cx="115450" cy="40428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06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68384" y="976656"/>
                    <a:ext cx="172760" cy="538395"/>
                    <a:chOff x="605749" y="569844"/>
                    <a:chExt cx="254060" cy="791758"/>
                  </a:xfrm>
                </p:grpSpPr>
                <p:sp>
                  <p:nvSpPr>
                    <p:cNvPr id="1534" name="Oval 1533"/>
                    <p:cNvSpPr/>
                    <p:nvPr/>
                  </p:nvSpPr>
                  <p:spPr>
                    <a:xfrm>
                      <a:off x="952128" y="548436"/>
                      <a:ext cx="115465" cy="28876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35" name="Freeform 1534"/>
                    <p:cNvSpPr/>
                    <p:nvPr/>
                  </p:nvSpPr>
                  <p:spPr>
                    <a:xfrm>
                      <a:off x="952546" y="895005"/>
                      <a:ext cx="57751" cy="57757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36" name="Freeform 1535"/>
                    <p:cNvSpPr/>
                    <p:nvPr/>
                  </p:nvSpPr>
                  <p:spPr>
                    <a:xfrm>
                      <a:off x="1073944" y="908838"/>
                      <a:ext cx="57751" cy="46205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31" name="Oval 1530"/>
                  <p:cNvSpPr/>
                  <p:nvPr/>
                </p:nvSpPr>
                <p:spPr>
                  <a:xfrm rot="20176071">
                    <a:off x="1457163" y="1405193"/>
                    <a:ext cx="117780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32" name="Oval 1531"/>
                  <p:cNvSpPr/>
                  <p:nvPr/>
                </p:nvSpPr>
                <p:spPr>
                  <a:xfrm rot="20176071">
                    <a:off x="1444787" y="1361876"/>
                    <a:ext cx="157024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33" name="Oval 1532"/>
                  <p:cNvSpPr/>
                  <p:nvPr/>
                </p:nvSpPr>
                <p:spPr>
                  <a:xfrm rot="20176071">
                    <a:off x="1318547" y="1488794"/>
                    <a:ext cx="117780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07" name="Group 449"/>
                <p:cNvGrpSpPr>
                  <a:grpSpLocks/>
                </p:cNvGrpSpPr>
                <p:nvPr/>
              </p:nvGrpSpPr>
              <p:grpSpPr bwMode="auto">
                <a:xfrm rot="-6778748">
                  <a:off x="822311" y="3910047"/>
                  <a:ext cx="433797" cy="740263"/>
                  <a:chOff x="1195430" y="1055082"/>
                  <a:chExt cx="433797" cy="740263"/>
                </a:xfrm>
              </p:grpSpPr>
              <p:grpSp>
                <p:nvGrpSpPr>
                  <p:cNvPr id="109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54189" y="1118615"/>
                    <a:ext cx="182570" cy="510593"/>
                    <a:chOff x="823858" y="697991"/>
                    <a:chExt cx="268486" cy="750874"/>
                  </a:xfrm>
                </p:grpSpPr>
                <p:sp>
                  <p:nvSpPr>
                    <p:cNvPr id="1525" name="Oval 5"/>
                    <p:cNvSpPr/>
                    <p:nvPr/>
                  </p:nvSpPr>
                  <p:spPr>
                    <a:xfrm>
                      <a:off x="890330" y="777185"/>
                      <a:ext cx="346381" cy="23102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6" name="Freeform 6"/>
                    <p:cNvSpPr/>
                    <p:nvPr/>
                  </p:nvSpPr>
                  <p:spPr>
                    <a:xfrm>
                      <a:off x="959894" y="1183190"/>
                      <a:ext cx="57712" cy="51981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7" name="Freeform 7"/>
                    <p:cNvSpPr/>
                    <p:nvPr/>
                  </p:nvSpPr>
                  <p:spPr>
                    <a:xfrm>
                      <a:off x="903365" y="1174884"/>
                      <a:ext cx="115460" cy="51981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10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09854" y="1055082"/>
                    <a:ext cx="248364" cy="531589"/>
                    <a:chOff x="701970" y="663575"/>
                    <a:chExt cx="365243" cy="781746"/>
                  </a:xfrm>
                </p:grpSpPr>
                <p:sp>
                  <p:nvSpPr>
                    <p:cNvPr id="1522" name="Oval 11"/>
                    <p:cNvSpPr/>
                    <p:nvPr/>
                  </p:nvSpPr>
                  <p:spPr>
                    <a:xfrm>
                      <a:off x="906452" y="771653"/>
                      <a:ext cx="230936" cy="23102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3" name="Freeform 12"/>
                    <p:cNvSpPr/>
                    <p:nvPr/>
                  </p:nvSpPr>
                  <p:spPr>
                    <a:xfrm>
                      <a:off x="864204" y="1152796"/>
                      <a:ext cx="0" cy="5197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4" name="Freeform 13"/>
                    <p:cNvSpPr/>
                    <p:nvPr/>
                  </p:nvSpPr>
                  <p:spPr>
                    <a:xfrm>
                      <a:off x="1028855" y="1210921"/>
                      <a:ext cx="57752" cy="5197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12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29809" y="1066098"/>
                    <a:ext cx="153581" cy="503660"/>
                    <a:chOff x="646977" y="723080"/>
                    <a:chExt cx="225854" cy="740675"/>
                  </a:xfrm>
                </p:grpSpPr>
                <p:sp>
                  <p:nvSpPr>
                    <p:cNvPr id="1519" name="Oval 1518"/>
                    <p:cNvSpPr/>
                    <p:nvPr/>
                  </p:nvSpPr>
                  <p:spPr>
                    <a:xfrm>
                      <a:off x="737607" y="788222"/>
                      <a:ext cx="230909" cy="2310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0" name="Freeform 1519"/>
                    <p:cNvSpPr/>
                    <p:nvPr/>
                  </p:nvSpPr>
                  <p:spPr>
                    <a:xfrm>
                      <a:off x="846220" y="1101473"/>
                      <a:ext cx="57745" cy="46205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21" name="Freeform 1520"/>
                    <p:cNvSpPr/>
                    <p:nvPr/>
                  </p:nvSpPr>
                  <p:spPr>
                    <a:xfrm>
                      <a:off x="806334" y="1037836"/>
                      <a:ext cx="115454" cy="46205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16" name="Oval 1515"/>
                  <p:cNvSpPr/>
                  <p:nvPr/>
                </p:nvSpPr>
                <p:spPr>
                  <a:xfrm rot="20176071">
                    <a:off x="1409047" y="1534191"/>
                    <a:ext cx="157029" cy="15709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17" name="Oval 1516"/>
                  <p:cNvSpPr/>
                  <p:nvPr/>
                </p:nvSpPr>
                <p:spPr>
                  <a:xfrm rot="20176071">
                    <a:off x="1486973" y="1524590"/>
                    <a:ext cx="157029" cy="15709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18" name="Oval 1517"/>
                  <p:cNvSpPr/>
                  <p:nvPr/>
                </p:nvSpPr>
                <p:spPr>
                  <a:xfrm rot="20176071">
                    <a:off x="1262792" y="1631353"/>
                    <a:ext cx="157029" cy="15709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13" name="Group 465"/>
                <p:cNvGrpSpPr>
                  <a:grpSpLocks/>
                </p:cNvGrpSpPr>
                <p:nvPr/>
              </p:nvGrpSpPr>
              <p:grpSpPr bwMode="auto">
                <a:xfrm rot="-7155298">
                  <a:off x="1143056" y="4154343"/>
                  <a:ext cx="483978" cy="752191"/>
                  <a:chOff x="1184871" y="1050315"/>
                  <a:chExt cx="483978" cy="752191"/>
                </a:xfrm>
              </p:grpSpPr>
              <p:grpSp>
                <p:nvGrpSpPr>
                  <p:cNvPr id="115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46196" y="1148967"/>
                    <a:ext cx="183328" cy="506735"/>
                    <a:chOff x="796212" y="734591"/>
                    <a:chExt cx="269599" cy="745200"/>
                  </a:xfrm>
                </p:grpSpPr>
                <p:sp>
                  <p:nvSpPr>
                    <p:cNvPr id="1510" name="Oval 5"/>
                    <p:cNvSpPr/>
                    <p:nvPr/>
                  </p:nvSpPr>
                  <p:spPr>
                    <a:xfrm>
                      <a:off x="978305" y="948895"/>
                      <a:ext cx="230908" cy="28879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11" name="Freeform 6"/>
                    <p:cNvSpPr/>
                    <p:nvPr/>
                  </p:nvSpPr>
                  <p:spPr>
                    <a:xfrm>
                      <a:off x="1065686" y="1024445"/>
                      <a:ext cx="57745" cy="57755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12" name="Freeform 7"/>
                    <p:cNvSpPr/>
                    <p:nvPr/>
                  </p:nvSpPr>
                  <p:spPr>
                    <a:xfrm>
                      <a:off x="1040858" y="1088872"/>
                      <a:ext cx="115454" cy="57755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16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65989" y="1111288"/>
                    <a:ext cx="153576" cy="547874"/>
                    <a:chOff x="745344" y="743402"/>
                    <a:chExt cx="225847" cy="805695"/>
                  </a:xfrm>
                </p:grpSpPr>
                <p:sp>
                  <p:nvSpPr>
                    <p:cNvPr id="1507" name="Oval 11"/>
                    <p:cNvSpPr/>
                    <p:nvPr/>
                  </p:nvSpPr>
                  <p:spPr>
                    <a:xfrm>
                      <a:off x="818609" y="973686"/>
                      <a:ext cx="230901" cy="23103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08" name="Freeform 12"/>
                    <p:cNvSpPr/>
                    <p:nvPr/>
                  </p:nvSpPr>
                  <p:spPr>
                    <a:xfrm>
                      <a:off x="933401" y="1309334"/>
                      <a:ext cx="57707" cy="46206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09" name="Freeform 13"/>
                    <p:cNvSpPr/>
                    <p:nvPr/>
                  </p:nvSpPr>
                  <p:spPr>
                    <a:xfrm>
                      <a:off x="813557" y="1273212"/>
                      <a:ext cx="115451" cy="51980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18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522307" y="1050315"/>
                    <a:ext cx="146542" cy="528934"/>
                    <a:chOff x="773814" y="752939"/>
                    <a:chExt cx="215505" cy="777844"/>
                  </a:xfrm>
                </p:grpSpPr>
                <p:sp>
                  <p:nvSpPr>
                    <p:cNvPr id="1504" name="Oval 1503"/>
                    <p:cNvSpPr/>
                    <p:nvPr/>
                  </p:nvSpPr>
                  <p:spPr>
                    <a:xfrm>
                      <a:off x="852209" y="957530"/>
                      <a:ext cx="230924" cy="2310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05" name="Freeform 1504"/>
                    <p:cNvSpPr/>
                    <p:nvPr/>
                  </p:nvSpPr>
                  <p:spPr>
                    <a:xfrm>
                      <a:off x="913847" y="1270616"/>
                      <a:ext cx="57749" cy="46205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506" name="Freeform 1505"/>
                    <p:cNvSpPr/>
                    <p:nvPr/>
                  </p:nvSpPr>
                  <p:spPr>
                    <a:xfrm>
                      <a:off x="840471" y="1289940"/>
                      <a:ext cx="0" cy="46205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501" name="Oval 1500"/>
                  <p:cNvSpPr/>
                  <p:nvPr/>
                </p:nvSpPr>
                <p:spPr>
                  <a:xfrm rot="20176071">
                    <a:off x="1322449" y="1644137"/>
                    <a:ext cx="157023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02" name="Oval 1501"/>
                  <p:cNvSpPr/>
                  <p:nvPr/>
                </p:nvSpPr>
                <p:spPr>
                  <a:xfrm rot="20176071">
                    <a:off x="1478949" y="1602835"/>
                    <a:ext cx="157023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503" name="Oval 1502"/>
                  <p:cNvSpPr/>
                  <p:nvPr/>
                </p:nvSpPr>
                <p:spPr>
                  <a:xfrm rot="20176071">
                    <a:off x="1203683" y="1567126"/>
                    <a:ext cx="157023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19" name="Group 481"/>
                <p:cNvGrpSpPr>
                  <a:grpSpLocks/>
                </p:cNvGrpSpPr>
                <p:nvPr/>
              </p:nvGrpSpPr>
              <p:grpSpPr bwMode="auto">
                <a:xfrm rot="-7890145">
                  <a:off x="1554158" y="4481485"/>
                  <a:ext cx="536147" cy="615546"/>
                  <a:chOff x="1146061" y="1150707"/>
                  <a:chExt cx="536147" cy="615546"/>
                </a:xfrm>
              </p:grpSpPr>
              <p:grpSp>
                <p:nvGrpSpPr>
                  <p:cNvPr id="120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74091" y="1214081"/>
                    <a:ext cx="124042" cy="519690"/>
                    <a:chOff x="660463" y="761225"/>
                    <a:chExt cx="182415" cy="764252"/>
                  </a:xfrm>
                </p:grpSpPr>
                <p:sp>
                  <p:nvSpPr>
                    <p:cNvPr id="1495" name="Oval 5"/>
                    <p:cNvSpPr/>
                    <p:nvPr/>
                  </p:nvSpPr>
                  <p:spPr>
                    <a:xfrm>
                      <a:off x="894501" y="1041535"/>
                      <a:ext cx="173178" cy="2310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6" name="Freeform 6"/>
                    <p:cNvSpPr/>
                    <p:nvPr/>
                  </p:nvSpPr>
                  <p:spPr>
                    <a:xfrm>
                      <a:off x="763734" y="1231021"/>
                      <a:ext cx="115464" cy="40431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7" name="Freeform 7"/>
                    <p:cNvSpPr/>
                    <p:nvPr/>
                  </p:nvSpPr>
                  <p:spPr>
                    <a:xfrm>
                      <a:off x="813376" y="1380653"/>
                      <a:ext cx="57750" cy="34654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08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06870" y="1153876"/>
                    <a:ext cx="220955" cy="519684"/>
                    <a:chOff x="644693" y="787429"/>
                    <a:chExt cx="324932" cy="764240"/>
                  </a:xfrm>
                </p:grpSpPr>
                <p:sp>
                  <p:nvSpPr>
                    <p:cNvPr id="1492" name="Oval 11"/>
                    <p:cNvSpPr/>
                    <p:nvPr/>
                  </p:nvSpPr>
                  <p:spPr>
                    <a:xfrm>
                      <a:off x="698391" y="1010973"/>
                      <a:ext cx="230925" cy="2310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3" name="Freeform 12"/>
                    <p:cNvSpPr/>
                    <p:nvPr/>
                  </p:nvSpPr>
                  <p:spPr>
                    <a:xfrm>
                      <a:off x="686389" y="1314259"/>
                      <a:ext cx="57713" cy="40431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4" name="Freeform 13"/>
                    <p:cNvSpPr/>
                    <p:nvPr/>
                  </p:nvSpPr>
                  <p:spPr>
                    <a:xfrm>
                      <a:off x="750173" y="1295131"/>
                      <a:ext cx="57750" cy="46205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09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14776" y="1150707"/>
                    <a:ext cx="267432" cy="460808"/>
                    <a:chOff x="582261" y="864456"/>
                    <a:chExt cx="393283" cy="677661"/>
                  </a:xfrm>
                </p:grpSpPr>
                <p:sp>
                  <p:nvSpPr>
                    <p:cNvPr id="1489" name="Oval 1488"/>
                    <p:cNvSpPr/>
                    <p:nvPr/>
                  </p:nvSpPr>
                  <p:spPr>
                    <a:xfrm>
                      <a:off x="726742" y="1182860"/>
                      <a:ext cx="230915" cy="17325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0" name="Freeform 1489"/>
                    <p:cNvSpPr/>
                    <p:nvPr/>
                  </p:nvSpPr>
                  <p:spPr>
                    <a:xfrm>
                      <a:off x="720337" y="1278004"/>
                      <a:ext cx="57747" cy="34654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91" name="Freeform 1490"/>
                    <p:cNvSpPr/>
                    <p:nvPr/>
                  </p:nvSpPr>
                  <p:spPr>
                    <a:xfrm>
                      <a:off x="958911" y="1311650"/>
                      <a:ext cx="57747" cy="40428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86" name="Oval 1485"/>
                  <p:cNvSpPr/>
                  <p:nvPr/>
                </p:nvSpPr>
                <p:spPr>
                  <a:xfrm rot="20176071">
                    <a:off x="1399261" y="1564864"/>
                    <a:ext cx="196298" cy="15709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87" name="Oval 1486"/>
                  <p:cNvSpPr/>
                  <p:nvPr/>
                </p:nvSpPr>
                <p:spPr>
                  <a:xfrm rot="20176071">
                    <a:off x="1434223" y="1607648"/>
                    <a:ext cx="157028" cy="11783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88" name="Oval 1487"/>
                  <p:cNvSpPr/>
                  <p:nvPr/>
                </p:nvSpPr>
                <p:spPr>
                  <a:xfrm rot="20176071">
                    <a:off x="1210554" y="1722429"/>
                    <a:ext cx="157028" cy="11783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10" name="Group 497"/>
                <p:cNvGrpSpPr>
                  <a:grpSpLocks/>
                </p:cNvGrpSpPr>
                <p:nvPr/>
              </p:nvGrpSpPr>
              <p:grpSpPr bwMode="auto">
                <a:xfrm rot="-8133976">
                  <a:off x="1926352" y="4762216"/>
                  <a:ext cx="523985" cy="647369"/>
                  <a:chOff x="1083299" y="1026865"/>
                  <a:chExt cx="523985" cy="647369"/>
                </a:xfrm>
              </p:grpSpPr>
              <p:grpSp>
                <p:nvGrpSpPr>
                  <p:cNvPr id="1423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83299" y="1148662"/>
                    <a:ext cx="255592" cy="442037"/>
                    <a:chOff x="591767" y="663181"/>
                    <a:chExt cx="375870" cy="650053"/>
                  </a:xfrm>
                </p:grpSpPr>
                <p:sp>
                  <p:nvSpPr>
                    <p:cNvPr id="1480" name="Oval 5"/>
                    <p:cNvSpPr/>
                    <p:nvPr/>
                  </p:nvSpPr>
                  <p:spPr>
                    <a:xfrm>
                      <a:off x="771536" y="962821"/>
                      <a:ext cx="346546" cy="17320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81" name="Freeform 6"/>
                    <p:cNvSpPr/>
                    <p:nvPr/>
                  </p:nvSpPr>
                  <p:spPr>
                    <a:xfrm>
                      <a:off x="677730" y="982959"/>
                      <a:ext cx="115515" cy="46183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82" name="Freeform 7"/>
                    <p:cNvSpPr/>
                    <p:nvPr/>
                  </p:nvSpPr>
                  <p:spPr>
                    <a:xfrm>
                      <a:off x="830118" y="1099185"/>
                      <a:ext cx="115515" cy="40411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24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11583" y="1106779"/>
                    <a:ext cx="196796" cy="516180"/>
                    <a:chOff x="546840" y="660711"/>
                    <a:chExt cx="289406" cy="759090"/>
                  </a:xfrm>
                </p:grpSpPr>
                <p:sp>
                  <p:nvSpPr>
                    <p:cNvPr id="1477" name="Oval 11"/>
                    <p:cNvSpPr/>
                    <p:nvPr/>
                  </p:nvSpPr>
                  <p:spPr>
                    <a:xfrm>
                      <a:off x="504311" y="1025820"/>
                      <a:ext cx="404259" cy="17317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78" name="Freeform 12"/>
                    <p:cNvSpPr/>
                    <p:nvPr/>
                  </p:nvSpPr>
                  <p:spPr>
                    <a:xfrm>
                      <a:off x="514555" y="1182042"/>
                      <a:ext cx="115508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79" name="Freeform 13"/>
                    <p:cNvSpPr/>
                    <p:nvPr/>
                  </p:nvSpPr>
                  <p:spPr>
                    <a:xfrm>
                      <a:off x="854261" y="1212563"/>
                      <a:ext cx="57772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25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45395" y="1026865"/>
                    <a:ext cx="261889" cy="526549"/>
                    <a:chOff x="543034" y="650959"/>
                    <a:chExt cx="385129" cy="774339"/>
                  </a:xfrm>
                </p:grpSpPr>
                <p:sp>
                  <p:nvSpPr>
                    <p:cNvPr id="1474" name="Oval 1473"/>
                    <p:cNvSpPr/>
                    <p:nvPr/>
                  </p:nvSpPr>
                  <p:spPr>
                    <a:xfrm>
                      <a:off x="880417" y="881334"/>
                      <a:ext cx="288792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75" name="Freeform 1474"/>
                    <p:cNvSpPr/>
                    <p:nvPr/>
                  </p:nvSpPr>
                  <p:spPr>
                    <a:xfrm>
                      <a:off x="716657" y="1247592"/>
                      <a:ext cx="173246" cy="40413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76" name="Freeform 1475"/>
                    <p:cNvSpPr/>
                    <p:nvPr/>
                  </p:nvSpPr>
                  <p:spPr>
                    <a:xfrm>
                      <a:off x="741470" y="1178129"/>
                      <a:ext cx="115510" cy="4618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71" name="Oval 1470"/>
                  <p:cNvSpPr/>
                  <p:nvPr/>
                </p:nvSpPr>
                <p:spPr>
                  <a:xfrm rot="20176071">
                    <a:off x="1480254" y="1657997"/>
                    <a:ext cx="196383" cy="11775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72" name="Oval 1471"/>
                  <p:cNvSpPr/>
                  <p:nvPr/>
                </p:nvSpPr>
                <p:spPr>
                  <a:xfrm rot="20176071">
                    <a:off x="1603350" y="1489251"/>
                    <a:ext cx="196383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73" name="Oval 1472"/>
                  <p:cNvSpPr/>
                  <p:nvPr/>
                </p:nvSpPr>
                <p:spPr>
                  <a:xfrm rot="20176071">
                    <a:off x="1296370" y="1566776"/>
                    <a:ext cx="196358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38" name="Group 513"/>
                <p:cNvGrpSpPr>
                  <a:grpSpLocks/>
                </p:cNvGrpSpPr>
                <p:nvPr/>
              </p:nvGrpSpPr>
              <p:grpSpPr bwMode="auto">
                <a:xfrm rot="-8671282">
                  <a:off x="2485612" y="4947477"/>
                  <a:ext cx="448959" cy="662429"/>
                  <a:chOff x="1032036" y="1056881"/>
                  <a:chExt cx="448959" cy="662429"/>
                </a:xfrm>
              </p:grpSpPr>
              <p:grpSp>
                <p:nvGrpSpPr>
                  <p:cNvPr id="1439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32036" y="1188775"/>
                    <a:ext cx="148162" cy="513502"/>
                    <a:chOff x="484529" y="650609"/>
                    <a:chExt cx="217886" cy="755146"/>
                  </a:xfrm>
                </p:grpSpPr>
                <p:sp>
                  <p:nvSpPr>
                    <p:cNvPr id="1465" name="Oval 5"/>
                    <p:cNvSpPr/>
                    <p:nvPr/>
                  </p:nvSpPr>
                  <p:spPr>
                    <a:xfrm>
                      <a:off x="516789" y="787451"/>
                      <a:ext cx="173283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6" name="Freeform 6"/>
                    <p:cNvSpPr/>
                    <p:nvPr/>
                  </p:nvSpPr>
                  <p:spPr>
                    <a:xfrm>
                      <a:off x="441334" y="1187508"/>
                      <a:ext cx="57737" cy="51957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7" name="Freeform 7"/>
                    <p:cNvSpPr/>
                    <p:nvPr/>
                  </p:nvSpPr>
                  <p:spPr>
                    <a:xfrm>
                      <a:off x="561291" y="1235211"/>
                      <a:ext cx="57773" cy="51957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0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11834" y="1146033"/>
                    <a:ext cx="143756" cy="458670"/>
                    <a:chOff x="544262" y="701577"/>
                    <a:chExt cx="211406" cy="674511"/>
                  </a:xfrm>
                </p:grpSpPr>
                <p:sp>
                  <p:nvSpPr>
                    <p:cNvPr id="1462" name="Oval 11"/>
                    <p:cNvSpPr/>
                    <p:nvPr/>
                  </p:nvSpPr>
                  <p:spPr>
                    <a:xfrm>
                      <a:off x="489600" y="921332"/>
                      <a:ext cx="173243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3" name="Freeform 12"/>
                    <p:cNvSpPr/>
                    <p:nvPr/>
                  </p:nvSpPr>
                  <p:spPr>
                    <a:xfrm>
                      <a:off x="461810" y="1201468"/>
                      <a:ext cx="57772" cy="51955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4" name="Freeform 13"/>
                    <p:cNvSpPr/>
                    <p:nvPr/>
                  </p:nvSpPr>
                  <p:spPr>
                    <a:xfrm>
                      <a:off x="543424" y="1206086"/>
                      <a:ext cx="57736" cy="51959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1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89737" y="1056881"/>
                    <a:ext cx="153383" cy="543461"/>
                    <a:chOff x="452097" y="625253"/>
                    <a:chExt cx="225563" cy="799212"/>
                  </a:xfrm>
                </p:grpSpPr>
                <p:sp>
                  <p:nvSpPr>
                    <p:cNvPr id="1459" name="Oval 1458"/>
                    <p:cNvSpPr/>
                    <p:nvPr/>
                  </p:nvSpPr>
                  <p:spPr>
                    <a:xfrm>
                      <a:off x="305828" y="782184"/>
                      <a:ext cx="231020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0" name="Freeform 1459"/>
                    <p:cNvSpPr/>
                    <p:nvPr/>
                  </p:nvSpPr>
                  <p:spPr>
                    <a:xfrm>
                      <a:off x="386221" y="1136583"/>
                      <a:ext cx="57737" cy="4618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61" name="Freeform 1460"/>
                    <p:cNvSpPr/>
                    <p:nvPr/>
                  </p:nvSpPr>
                  <p:spPr>
                    <a:xfrm>
                      <a:off x="381553" y="1218107"/>
                      <a:ext cx="57773" cy="46184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56" name="Oval 1455"/>
                  <p:cNvSpPr/>
                  <p:nvPr/>
                </p:nvSpPr>
                <p:spPr>
                  <a:xfrm rot="20176071">
                    <a:off x="1195654" y="1613095"/>
                    <a:ext cx="15710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57" name="Oval 1456"/>
                  <p:cNvSpPr/>
                  <p:nvPr/>
                </p:nvSpPr>
                <p:spPr>
                  <a:xfrm rot="20176071">
                    <a:off x="1280282" y="1522223"/>
                    <a:ext cx="157100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58" name="Oval 1457"/>
                  <p:cNvSpPr/>
                  <p:nvPr/>
                </p:nvSpPr>
                <p:spPr>
                  <a:xfrm rot="20176071">
                    <a:off x="1122505" y="1721797"/>
                    <a:ext cx="11781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2" name="Group 529"/>
                <p:cNvGrpSpPr>
                  <a:grpSpLocks/>
                </p:cNvGrpSpPr>
                <p:nvPr/>
              </p:nvGrpSpPr>
              <p:grpSpPr bwMode="auto">
                <a:xfrm rot="-8795231">
                  <a:off x="2887874" y="4974579"/>
                  <a:ext cx="454407" cy="683275"/>
                  <a:chOff x="1108196" y="1084408"/>
                  <a:chExt cx="454407" cy="683275"/>
                </a:xfrm>
              </p:grpSpPr>
              <p:grpSp>
                <p:nvGrpSpPr>
                  <p:cNvPr id="133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08196" y="1224888"/>
                    <a:ext cx="176949" cy="536905"/>
                    <a:chOff x="556979" y="751354"/>
                    <a:chExt cx="260219" cy="789565"/>
                  </a:xfrm>
                </p:grpSpPr>
                <p:sp>
                  <p:nvSpPr>
                    <p:cNvPr id="1450" name="Oval 5"/>
                    <p:cNvSpPr/>
                    <p:nvPr/>
                  </p:nvSpPr>
                  <p:spPr>
                    <a:xfrm>
                      <a:off x="565532" y="1059166"/>
                      <a:ext cx="173261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51" name="Freeform 6"/>
                    <p:cNvSpPr/>
                    <p:nvPr/>
                  </p:nvSpPr>
                  <p:spPr>
                    <a:xfrm>
                      <a:off x="559391" y="1380355"/>
                      <a:ext cx="57778" cy="51958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52" name="Freeform 7"/>
                    <p:cNvSpPr/>
                    <p:nvPr/>
                  </p:nvSpPr>
                  <p:spPr>
                    <a:xfrm>
                      <a:off x="578786" y="1331713"/>
                      <a:ext cx="115519" cy="4618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4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18397" y="1138679"/>
                    <a:ext cx="221823" cy="460454"/>
                    <a:chOff x="552069" y="718554"/>
                    <a:chExt cx="326210" cy="677139"/>
                  </a:xfrm>
                </p:grpSpPr>
                <p:sp>
                  <p:nvSpPr>
                    <p:cNvPr id="1447" name="Oval 11"/>
                    <p:cNvSpPr/>
                    <p:nvPr/>
                  </p:nvSpPr>
                  <p:spPr>
                    <a:xfrm>
                      <a:off x="556063" y="956170"/>
                      <a:ext cx="173256" cy="2309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48" name="Freeform 12"/>
                    <p:cNvSpPr/>
                    <p:nvPr/>
                  </p:nvSpPr>
                  <p:spPr>
                    <a:xfrm>
                      <a:off x="543283" y="1258974"/>
                      <a:ext cx="115516" cy="51956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49" name="Freeform 13"/>
                    <p:cNvSpPr/>
                    <p:nvPr/>
                  </p:nvSpPr>
                  <p:spPr>
                    <a:xfrm>
                      <a:off x="606194" y="1215448"/>
                      <a:ext cx="115516" cy="57731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5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22842" y="1084408"/>
                    <a:ext cx="139761" cy="509488"/>
                    <a:chOff x="625896" y="739168"/>
                    <a:chExt cx="205532" cy="749249"/>
                  </a:xfrm>
                </p:grpSpPr>
                <p:sp>
                  <p:nvSpPr>
                    <p:cNvPr id="1444" name="Oval 1443"/>
                    <p:cNvSpPr/>
                    <p:nvPr/>
                  </p:nvSpPr>
                  <p:spPr>
                    <a:xfrm>
                      <a:off x="575929" y="978945"/>
                      <a:ext cx="173296" cy="2309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45" name="Freeform 1444"/>
                    <p:cNvSpPr/>
                    <p:nvPr/>
                  </p:nvSpPr>
                  <p:spPr>
                    <a:xfrm>
                      <a:off x="514511" y="1262376"/>
                      <a:ext cx="57741" cy="4618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46" name="Freeform 1445"/>
                    <p:cNvSpPr/>
                    <p:nvPr/>
                  </p:nvSpPr>
                  <p:spPr>
                    <a:xfrm>
                      <a:off x="603416" y="1188652"/>
                      <a:ext cx="57741" cy="4618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41" name="Oval 1440"/>
                  <p:cNvSpPr/>
                  <p:nvPr/>
                </p:nvSpPr>
                <p:spPr>
                  <a:xfrm rot="20176071">
                    <a:off x="1288482" y="1751505"/>
                    <a:ext cx="157102" cy="11775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42" name="Oval 1441"/>
                  <p:cNvSpPr/>
                  <p:nvPr/>
                </p:nvSpPr>
                <p:spPr>
                  <a:xfrm rot="20176071">
                    <a:off x="1376361" y="1600237"/>
                    <a:ext cx="15710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43" name="Oval 1442"/>
                  <p:cNvSpPr/>
                  <p:nvPr/>
                </p:nvSpPr>
                <p:spPr>
                  <a:xfrm rot="20176071">
                    <a:off x="1130404" y="1740591"/>
                    <a:ext cx="15710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36" name="Group 545"/>
                <p:cNvGrpSpPr>
                  <a:grpSpLocks/>
                </p:cNvGrpSpPr>
                <p:nvPr/>
              </p:nvGrpSpPr>
              <p:grpSpPr bwMode="auto">
                <a:xfrm rot="-8900255">
                  <a:off x="3282335" y="5093642"/>
                  <a:ext cx="471160" cy="648267"/>
                  <a:chOff x="1125862" y="1057512"/>
                  <a:chExt cx="471160" cy="648267"/>
                </a:xfrm>
              </p:grpSpPr>
              <p:grpSp>
                <p:nvGrpSpPr>
                  <p:cNvPr id="137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25862" y="1161812"/>
                    <a:ext cx="153383" cy="529646"/>
                    <a:chOff x="621688" y="670390"/>
                    <a:chExt cx="225562" cy="778890"/>
                  </a:xfrm>
                </p:grpSpPr>
                <p:sp>
                  <p:nvSpPr>
                    <p:cNvPr id="1435" name="Oval 5"/>
                    <p:cNvSpPr/>
                    <p:nvPr/>
                  </p:nvSpPr>
                  <p:spPr>
                    <a:xfrm>
                      <a:off x="707531" y="735773"/>
                      <a:ext cx="231019" cy="28863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6" name="Freeform 6"/>
                    <p:cNvSpPr/>
                    <p:nvPr/>
                  </p:nvSpPr>
                  <p:spPr>
                    <a:xfrm>
                      <a:off x="663908" y="1044779"/>
                      <a:ext cx="0" cy="57731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7" name="Freeform 7"/>
                    <p:cNvSpPr/>
                    <p:nvPr/>
                  </p:nvSpPr>
                  <p:spPr>
                    <a:xfrm>
                      <a:off x="746581" y="1169722"/>
                      <a:ext cx="57773" cy="51959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8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82856" y="1071549"/>
                    <a:ext cx="214746" cy="527600"/>
                    <a:chOff x="659144" y="660065"/>
                    <a:chExt cx="315802" cy="775882"/>
                  </a:xfrm>
                </p:grpSpPr>
                <p:sp>
                  <p:nvSpPr>
                    <p:cNvPr id="1432" name="Oval 11"/>
                    <p:cNvSpPr/>
                    <p:nvPr/>
                  </p:nvSpPr>
                  <p:spPr>
                    <a:xfrm>
                      <a:off x="764477" y="655558"/>
                      <a:ext cx="231030" cy="23092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3" name="Freeform 12"/>
                    <p:cNvSpPr/>
                    <p:nvPr/>
                  </p:nvSpPr>
                  <p:spPr>
                    <a:xfrm>
                      <a:off x="708669" y="929062"/>
                      <a:ext cx="115515" cy="51957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4" name="Freeform 13"/>
                    <p:cNvSpPr/>
                    <p:nvPr/>
                  </p:nvSpPr>
                  <p:spPr>
                    <a:xfrm>
                      <a:off x="849050" y="996294"/>
                      <a:ext cx="57776" cy="57732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39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32445" y="1057512"/>
                    <a:ext cx="153383" cy="467876"/>
                    <a:chOff x="666214" y="715260"/>
                    <a:chExt cx="225563" cy="688050"/>
                  </a:xfrm>
                </p:grpSpPr>
                <p:sp>
                  <p:nvSpPr>
                    <p:cNvPr id="1429" name="Oval 1428"/>
                    <p:cNvSpPr/>
                    <p:nvPr/>
                  </p:nvSpPr>
                  <p:spPr>
                    <a:xfrm>
                      <a:off x="711767" y="865496"/>
                      <a:ext cx="288793" cy="2309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0" name="Freeform 1429"/>
                    <p:cNvSpPr/>
                    <p:nvPr/>
                  </p:nvSpPr>
                  <p:spPr>
                    <a:xfrm>
                      <a:off x="749190" y="1242269"/>
                      <a:ext cx="57773" cy="4041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31" name="Freeform 1430"/>
                    <p:cNvSpPr/>
                    <p:nvPr/>
                  </p:nvSpPr>
                  <p:spPr>
                    <a:xfrm>
                      <a:off x="780994" y="1056393"/>
                      <a:ext cx="115510" cy="4618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26" name="Oval 1425"/>
                  <p:cNvSpPr/>
                  <p:nvPr/>
                </p:nvSpPr>
                <p:spPr>
                  <a:xfrm rot="20176071">
                    <a:off x="1354819" y="1544512"/>
                    <a:ext cx="19639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27" name="Oval 1426"/>
                  <p:cNvSpPr/>
                  <p:nvPr/>
                </p:nvSpPr>
                <p:spPr>
                  <a:xfrm rot="20176071">
                    <a:off x="1455631" y="1476753"/>
                    <a:ext cx="15710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28" name="Oval 1427"/>
                  <p:cNvSpPr/>
                  <p:nvPr/>
                </p:nvSpPr>
                <p:spPr>
                  <a:xfrm rot="20176071">
                    <a:off x="1224134" y="1574991"/>
                    <a:ext cx="15710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0" name="Group 561"/>
                <p:cNvGrpSpPr>
                  <a:grpSpLocks/>
                </p:cNvGrpSpPr>
                <p:nvPr/>
              </p:nvGrpSpPr>
              <p:grpSpPr bwMode="auto">
                <a:xfrm rot="-9306965">
                  <a:off x="3833050" y="5172555"/>
                  <a:ext cx="443236" cy="661819"/>
                  <a:chOff x="1032844" y="1055019"/>
                  <a:chExt cx="443236" cy="661819"/>
                </a:xfrm>
              </p:grpSpPr>
              <p:grpSp>
                <p:nvGrpSpPr>
                  <p:cNvPr id="141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32844" y="1166470"/>
                    <a:ext cx="138044" cy="544747"/>
                    <a:chOff x="490213" y="616119"/>
                    <a:chExt cx="203006" cy="801097"/>
                  </a:xfrm>
                </p:grpSpPr>
                <p:sp>
                  <p:nvSpPr>
                    <p:cNvPr id="1420" name="Oval 5"/>
                    <p:cNvSpPr/>
                    <p:nvPr/>
                  </p:nvSpPr>
                  <p:spPr>
                    <a:xfrm>
                      <a:off x="441375" y="828841"/>
                      <a:ext cx="115510" cy="23092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21" name="Freeform 6"/>
                    <p:cNvSpPr/>
                    <p:nvPr/>
                  </p:nvSpPr>
                  <p:spPr>
                    <a:xfrm>
                      <a:off x="486850" y="1243019"/>
                      <a:ext cx="57737" cy="46184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22" name="Freeform 7"/>
                    <p:cNvSpPr/>
                    <p:nvPr/>
                  </p:nvSpPr>
                  <p:spPr>
                    <a:xfrm>
                      <a:off x="566101" y="1262539"/>
                      <a:ext cx="57773" cy="46184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2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46097" y="1153693"/>
                    <a:ext cx="167467" cy="506964"/>
                    <a:chOff x="435468" y="677001"/>
                    <a:chExt cx="246274" cy="745534"/>
                  </a:xfrm>
                </p:grpSpPr>
                <p:sp>
                  <p:nvSpPr>
                    <p:cNvPr id="1417" name="Oval 11"/>
                    <p:cNvSpPr/>
                    <p:nvPr/>
                  </p:nvSpPr>
                  <p:spPr>
                    <a:xfrm>
                      <a:off x="367487" y="838079"/>
                      <a:ext cx="231030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18" name="Freeform 12"/>
                    <p:cNvSpPr/>
                    <p:nvPr/>
                  </p:nvSpPr>
                  <p:spPr>
                    <a:xfrm>
                      <a:off x="406374" y="1228545"/>
                      <a:ext cx="57739" cy="5195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19" name="Freeform 13"/>
                    <p:cNvSpPr/>
                    <p:nvPr/>
                  </p:nvSpPr>
                  <p:spPr>
                    <a:xfrm>
                      <a:off x="406809" y="1138526"/>
                      <a:ext cx="115515" cy="46184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3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93707" y="1055019"/>
                    <a:ext cx="138041" cy="516009"/>
                    <a:chOff x="467629" y="622260"/>
                    <a:chExt cx="203002" cy="758835"/>
                  </a:xfrm>
                </p:grpSpPr>
                <p:sp>
                  <p:nvSpPr>
                    <p:cNvPr id="1414" name="Oval 1413"/>
                    <p:cNvSpPr/>
                    <p:nvPr/>
                  </p:nvSpPr>
                  <p:spPr>
                    <a:xfrm>
                      <a:off x="317342" y="782964"/>
                      <a:ext cx="288787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15" name="Freeform 1414"/>
                    <p:cNvSpPr/>
                    <p:nvPr/>
                  </p:nvSpPr>
                  <p:spPr>
                    <a:xfrm>
                      <a:off x="356670" y="1083392"/>
                      <a:ext cx="173243" cy="46183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16" name="Freeform 1415"/>
                    <p:cNvSpPr/>
                    <p:nvPr/>
                  </p:nvSpPr>
                  <p:spPr>
                    <a:xfrm>
                      <a:off x="440154" y="1117892"/>
                      <a:ext cx="115507" cy="46183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11" name="Oval 1410"/>
                  <p:cNvSpPr/>
                  <p:nvPr/>
                </p:nvSpPr>
                <p:spPr>
                  <a:xfrm rot="20176071">
                    <a:off x="1212378" y="1575940"/>
                    <a:ext cx="157097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12" name="Oval 1411"/>
                  <p:cNvSpPr/>
                  <p:nvPr/>
                </p:nvSpPr>
                <p:spPr>
                  <a:xfrm rot="20176071">
                    <a:off x="1384890" y="1563415"/>
                    <a:ext cx="117835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413" name="Oval 1412"/>
                  <p:cNvSpPr/>
                  <p:nvPr/>
                </p:nvSpPr>
                <p:spPr>
                  <a:xfrm rot="20176071">
                    <a:off x="1070827" y="1572424"/>
                    <a:ext cx="157097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4" name="Group 577"/>
                <p:cNvGrpSpPr>
                  <a:grpSpLocks/>
                </p:cNvGrpSpPr>
                <p:nvPr/>
              </p:nvGrpSpPr>
              <p:grpSpPr bwMode="auto">
                <a:xfrm rot="-9739212">
                  <a:off x="4203944" y="5037003"/>
                  <a:ext cx="509016" cy="732183"/>
                  <a:chOff x="1106108" y="1087164"/>
                  <a:chExt cx="509016" cy="732183"/>
                </a:xfrm>
              </p:grpSpPr>
              <p:grpSp>
                <p:nvGrpSpPr>
                  <p:cNvPr id="145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06108" y="1180448"/>
                    <a:ext cx="143486" cy="564728"/>
                    <a:chOff x="574312" y="678646"/>
                    <a:chExt cx="211009" cy="830482"/>
                  </a:xfrm>
                </p:grpSpPr>
                <p:sp>
                  <p:nvSpPr>
                    <p:cNvPr id="1405" name="Oval 5"/>
                    <p:cNvSpPr/>
                    <p:nvPr/>
                  </p:nvSpPr>
                  <p:spPr>
                    <a:xfrm>
                      <a:off x="561390" y="910087"/>
                      <a:ext cx="231018" cy="23092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6" name="Freeform 6"/>
                    <p:cNvSpPr/>
                    <p:nvPr/>
                  </p:nvSpPr>
                  <p:spPr>
                    <a:xfrm>
                      <a:off x="484169" y="1173127"/>
                      <a:ext cx="115509" cy="51955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7" name="Freeform 7"/>
                    <p:cNvSpPr/>
                    <p:nvPr/>
                  </p:nvSpPr>
                  <p:spPr>
                    <a:xfrm>
                      <a:off x="627413" y="1245996"/>
                      <a:ext cx="57736" cy="46184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7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15796" y="1107016"/>
                    <a:ext cx="202624" cy="522375"/>
                    <a:chOff x="550164" y="664855"/>
                    <a:chExt cx="297976" cy="768199"/>
                  </a:xfrm>
                </p:grpSpPr>
                <p:sp>
                  <p:nvSpPr>
                    <p:cNvPr id="1402" name="Oval 11"/>
                    <p:cNvSpPr/>
                    <p:nvPr/>
                  </p:nvSpPr>
                  <p:spPr>
                    <a:xfrm>
                      <a:off x="472099" y="787086"/>
                      <a:ext cx="231031" cy="23091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3" name="Freeform 12"/>
                    <p:cNvSpPr/>
                    <p:nvPr/>
                  </p:nvSpPr>
                  <p:spPr>
                    <a:xfrm>
                      <a:off x="494580" y="1132170"/>
                      <a:ext cx="115516" cy="51957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4" name="Freeform 13"/>
                    <p:cNvSpPr/>
                    <p:nvPr/>
                  </p:nvSpPr>
                  <p:spPr>
                    <a:xfrm>
                      <a:off x="567476" y="1046769"/>
                      <a:ext cx="57740" cy="46182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5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64003" y="1087164"/>
                    <a:ext cx="212205" cy="495650"/>
                    <a:chOff x="544629" y="730342"/>
                    <a:chExt cx="312066" cy="728894"/>
                  </a:xfrm>
                </p:grpSpPr>
                <p:sp>
                  <p:nvSpPr>
                    <p:cNvPr id="1399" name="Oval 1398"/>
                    <p:cNvSpPr/>
                    <p:nvPr/>
                  </p:nvSpPr>
                  <p:spPr>
                    <a:xfrm>
                      <a:off x="599765" y="1009970"/>
                      <a:ext cx="231012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0" name="Freeform 1399"/>
                    <p:cNvSpPr/>
                    <p:nvPr/>
                  </p:nvSpPr>
                  <p:spPr>
                    <a:xfrm>
                      <a:off x="551894" y="1254498"/>
                      <a:ext cx="115506" cy="40412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401" name="Freeform 1400"/>
                    <p:cNvSpPr/>
                    <p:nvPr/>
                  </p:nvSpPr>
                  <p:spPr>
                    <a:xfrm>
                      <a:off x="669198" y="1205159"/>
                      <a:ext cx="115506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96" name="Oval 1395"/>
                  <p:cNvSpPr/>
                  <p:nvPr/>
                </p:nvSpPr>
                <p:spPr>
                  <a:xfrm rot="20176071">
                    <a:off x="1326945" y="1738702"/>
                    <a:ext cx="196382" cy="11778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97" name="Oval 1396"/>
                  <p:cNvSpPr/>
                  <p:nvPr/>
                </p:nvSpPr>
                <p:spPr>
                  <a:xfrm rot="20176071">
                    <a:off x="1453664" y="1630704"/>
                    <a:ext cx="157096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98" name="Oval 1397"/>
                  <p:cNvSpPr/>
                  <p:nvPr/>
                </p:nvSpPr>
                <p:spPr>
                  <a:xfrm rot="20176071">
                    <a:off x="1149825" y="1672717"/>
                    <a:ext cx="157096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2" name="Group 593"/>
                <p:cNvGrpSpPr>
                  <a:grpSpLocks/>
                </p:cNvGrpSpPr>
                <p:nvPr/>
              </p:nvGrpSpPr>
              <p:grpSpPr bwMode="auto">
                <a:xfrm rot="-9958375">
                  <a:off x="4711599" y="5086594"/>
                  <a:ext cx="487602" cy="741811"/>
                  <a:chOff x="1071863" y="1025420"/>
                  <a:chExt cx="487602" cy="741811"/>
                </a:xfrm>
              </p:grpSpPr>
              <p:grpSp>
                <p:nvGrpSpPr>
                  <p:cNvPr id="15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71863" y="1221659"/>
                    <a:ext cx="167814" cy="545572"/>
                    <a:chOff x="507971" y="722267"/>
                    <a:chExt cx="246785" cy="802314"/>
                  </a:xfrm>
                </p:grpSpPr>
                <p:sp>
                  <p:nvSpPr>
                    <p:cNvPr id="1390" name="Oval 5"/>
                    <p:cNvSpPr/>
                    <p:nvPr/>
                  </p:nvSpPr>
                  <p:spPr>
                    <a:xfrm>
                      <a:off x="477990" y="735971"/>
                      <a:ext cx="173292" cy="2309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91" name="Freeform 6"/>
                    <p:cNvSpPr/>
                    <p:nvPr/>
                  </p:nvSpPr>
                  <p:spPr>
                    <a:xfrm>
                      <a:off x="493409" y="1005455"/>
                      <a:ext cx="57776" cy="4618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92" name="Freeform 7"/>
                    <p:cNvSpPr/>
                    <p:nvPr/>
                  </p:nvSpPr>
                  <p:spPr>
                    <a:xfrm>
                      <a:off x="587690" y="1093737"/>
                      <a:ext cx="57740" cy="46185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55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43873" y="1098535"/>
                    <a:ext cx="138057" cy="548224"/>
                    <a:chOff x="589371" y="649362"/>
                    <a:chExt cx="203025" cy="806216"/>
                  </a:xfrm>
                </p:grpSpPr>
                <p:sp>
                  <p:nvSpPr>
                    <p:cNvPr id="1387" name="Oval 11"/>
                    <p:cNvSpPr/>
                    <p:nvPr/>
                  </p:nvSpPr>
                  <p:spPr>
                    <a:xfrm>
                      <a:off x="586596" y="808327"/>
                      <a:ext cx="115520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88" name="Freeform 12"/>
                    <p:cNvSpPr/>
                    <p:nvPr/>
                  </p:nvSpPr>
                  <p:spPr>
                    <a:xfrm>
                      <a:off x="600246" y="1067805"/>
                      <a:ext cx="57742" cy="4618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89" name="Freeform 13"/>
                    <p:cNvSpPr/>
                    <p:nvPr/>
                  </p:nvSpPr>
                  <p:spPr>
                    <a:xfrm>
                      <a:off x="564302" y="1131983"/>
                      <a:ext cx="115520" cy="4618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56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53103" y="1025420"/>
                    <a:ext cx="199408" cy="536480"/>
                    <a:chOff x="555216" y="634468"/>
                    <a:chExt cx="293247" cy="788942"/>
                  </a:xfrm>
                </p:grpSpPr>
                <p:sp>
                  <p:nvSpPr>
                    <p:cNvPr id="1384" name="Oval 1383"/>
                    <p:cNvSpPr/>
                    <p:nvPr/>
                  </p:nvSpPr>
                  <p:spPr>
                    <a:xfrm>
                      <a:off x="441756" y="664150"/>
                      <a:ext cx="404288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85" name="Freeform 1384"/>
                    <p:cNvSpPr/>
                    <p:nvPr/>
                  </p:nvSpPr>
                  <p:spPr>
                    <a:xfrm>
                      <a:off x="514450" y="1080184"/>
                      <a:ext cx="57740" cy="51954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86" name="Freeform 1385"/>
                    <p:cNvSpPr/>
                    <p:nvPr/>
                  </p:nvSpPr>
                  <p:spPr>
                    <a:xfrm>
                      <a:off x="612805" y="1041939"/>
                      <a:ext cx="57740" cy="46183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81" name="Oval 1380"/>
                  <p:cNvSpPr/>
                  <p:nvPr/>
                </p:nvSpPr>
                <p:spPr>
                  <a:xfrm rot="20176071">
                    <a:off x="1303796" y="1534426"/>
                    <a:ext cx="157099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82" name="Oval 1381"/>
                  <p:cNvSpPr/>
                  <p:nvPr/>
                </p:nvSpPr>
                <p:spPr>
                  <a:xfrm rot="20176071">
                    <a:off x="1354775" y="1466222"/>
                    <a:ext cx="196362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83" name="Oval 1382"/>
                  <p:cNvSpPr/>
                  <p:nvPr/>
                </p:nvSpPr>
                <p:spPr>
                  <a:xfrm rot="20176071">
                    <a:off x="1136248" y="1587108"/>
                    <a:ext cx="157099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7" name="Group 609"/>
                <p:cNvGrpSpPr>
                  <a:grpSpLocks/>
                </p:cNvGrpSpPr>
                <p:nvPr/>
              </p:nvGrpSpPr>
              <p:grpSpPr bwMode="auto">
                <a:xfrm rot="-9879846">
                  <a:off x="5218409" y="4987252"/>
                  <a:ext cx="547709" cy="687420"/>
                  <a:chOff x="984743" y="1122528"/>
                  <a:chExt cx="547709" cy="687420"/>
                </a:xfrm>
              </p:grpSpPr>
              <p:grpSp>
                <p:nvGrpSpPr>
                  <p:cNvPr id="158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84743" y="1223648"/>
                    <a:ext cx="164731" cy="504208"/>
                    <a:chOff x="401944" y="675040"/>
                    <a:chExt cx="242251" cy="741483"/>
                  </a:xfrm>
                </p:grpSpPr>
                <p:sp>
                  <p:nvSpPr>
                    <p:cNvPr id="1375" name="Oval 5"/>
                    <p:cNvSpPr/>
                    <p:nvPr/>
                  </p:nvSpPr>
                  <p:spPr>
                    <a:xfrm>
                      <a:off x="280221" y="1011063"/>
                      <a:ext cx="231010" cy="23091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6" name="Freeform 6"/>
                    <p:cNvSpPr/>
                    <p:nvPr/>
                  </p:nvSpPr>
                  <p:spPr>
                    <a:xfrm>
                      <a:off x="306497" y="1292038"/>
                      <a:ext cx="57771" cy="46183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7" name="Freeform 7"/>
                    <p:cNvSpPr/>
                    <p:nvPr/>
                  </p:nvSpPr>
                  <p:spPr>
                    <a:xfrm>
                      <a:off x="510152" y="1335631"/>
                      <a:ext cx="57734" cy="46183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59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63126" y="1138571"/>
                    <a:ext cx="199409" cy="510272"/>
                    <a:chOff x="464370" y="675975"/>
                    <a:chExt cx="293249" cy="750396"/>
                  </a:xfrm>
                </p:grpSpPr>
                <p:sp>
                  <p:nvSpPr>
                    <p:cNvPr id="1372" name="Oval 11"/>
                    <p:cNvSpPr/>
                    <p:nvPr/>
                  </p:nvSpPr>
                  <p:spPr>
                    <a:xfrm>
                      <a:off x="493769" y="1012712"/>
                      <a:ext cx="288774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3" name="Freeform 12"/>
                    <p:cNvSpPr/>
                    <p:nvPr/>
                  </p:nvSpPr>
                  <p:spPr>
                    <a:xfrm>
                      <a:off x="564578" y="1353912"/>
                      <a:ext cx="57740" cy="5772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4" name="Freeform 13"/>
                    <p:cNvSpPr/>
                    <p:nvPr/>
                  </p:nvSpPr>
                  <p:spPr>
                    <a:xfrm>
                      <a:off x="746911" y="1343827"/>
                      <a:ext cx="57777" cy="5772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4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17710" y="1122528"/>
                    <a:ext cx="214742" cy="481439"/>
                    <a:chOff x="465435" y="752196"/>
                    <a:chExt cx="315797" cy="708000"/>
                  </a:xfrm>
                </p:grpSpPr>
                <p:sp>
                  <p:nvSpPr>
                    <p:cNvPr id="1369" name="Oval 1368"/>
                    <p:cNvSpPr/>
                    <p:nvPr/>
                  </p:nvSpPr>
                  <p:spPr>
                    <a:xfrm>
                      <a:off x="387077" y="1152530"/>
                      <a:ext cx="288801" cy="23092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0" name="Freeform 1369"/>
                    <p:cNvSpPr/>
                    <p:nvPr/>
                  </p:nvSpPr>
                  <p:spPr>
                    <a:xfrm>
                      <a:off x="445256" y="1485180"/>
                      <a:ext cx="115513" cy="51955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71" name="Freeform 1370"/>
                    <p:cNvSpPr/>
                    <p:nvPr/>
                  </p:nvSpPr>
                  <p:spPr>
                    <a:xfrm>
                      <a:off x="597795" y="1434076"/>
                      <a:ext cx="57738" cy="46184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66" name="Oval 1365"/>
                  <p:cNvSpPr/>
                  <p:nvPr/>
                </p:nvSpPr>
                <p:spPr>
                  <a:xfrm rot="20176071">
                    <a:off x="1260465" y="1743999"/>
                    <a:ext cx="19635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67" name="Oval 1366"/>
                  <p:cNvSpPr/>
                  <p:nvPr/>
                </p:nvSpPr>
                <p:spPr>
                  <a:xfrm rot="20176071">
                    <a:off x="1432233" y="1645947"/>
                    <a:ext cx="157096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68" name="Oval 1367"/>
                  <p:cNvSpPr/>
                  <p:nvPr/>
                </p:nvSpPr>
                <p:spPr>
                  <a:xfrm rot="20176071">
                    <a:off x="1177612" y="1827760"/>
                    <a:ext cx="196383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53" name="Group 625"/>
                <p:cNvGrpSpPr>
                  <a:grpSpLocks/>
                </p:cNvGrpSpPr>
                <p:nvPr/>
              </p:nvGrpSpPr>
              <p:grpSpPr bwMode="auto">
                <a:xfrm rot="-10134280">
                  <a:off x="5683152" y="5001604"/>
                  <a:ext cx="471689" cy="676211"/>
                  <a:chOff x="1041244" y="1052192"/>
                  <a:chExt cx="471689" cy="676211"/>
                </a:xfrm>
              </p:grpSpPr>
              <p:grpSp>
                <p:nvGrpSpPr>
                  <p:cNvPr id="145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41244" y="1204403"/>
                    <a:ext cx="196896" cy="524000"/>
                    <a:chOff x="481542" y="690860"/>
                    <a:chExt cx="289553" cy="770588"/>
                  </a:xfrm>
                </p:grpSpPr>
                <p:sp>
                  <p:nvSpPr>
                    <p:cNvPr id="1360" name="Oval 5"/>
                    <p:cNvSpPr/>
                    <p:nvPr/>
                  </p:nvSpPr>
                  <p:spPr>
                    <a:xfrm>
                      <a:off x="476708" y="1061039"/>
                      <a:ext cx="288789" cy="17321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61" name="Freeform 6"/>
                    <p:cNvSpPr/>
                    <p:nvPr/>
                  </p:nvSpPr>
                  <p:spPr>
                    <a:xfrm>
                      <a:off x="457927" y="1290021"/>
                      <a:ext cx="57772" cy="40409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62" name="Freeform 7"/>
                    <p:cNvSpPr/>
                    <p:nvPr/>
                  </p:nvSpPr>
                  <p:spPr>
                    <a:xfrm>
                      <a:off x="597485" y="1126832"/>
                      <a:ext cx="57736" cy="46184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55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07961" y="1167695"/>
                    <a:ext cx="225283" cy="466276"/>
                    <a:chOff x="384282" y="692922"/>
                    <a:chExt cx="331297" cy="685702"/>
                  </a:xfrm>
                </p:grpSpPr>
                <p:sp>
                  <p:nvSpPr>
                    <p:cNvPr id="1357" name="Oval 11"/>
                    <p:cNvSpPr/>
                    <p:nvPr/>
                  </p:nvSpPr>
                  <p:spPr>
                    <a:xfrm>
                      <a:off x="465772" y="944386"/>
                      <a:ext cx="231027" cy="23091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58" name="Freeform 12"/>
                    <p:cNvSpPr/>
                    <p:nvPr/>
                  </p:nvSpPr>
                  <p:spPr>
                    <a:xfrm>
                      <a:off x="389245" y="1173324"/>
                      <a:ext cx="115514" cy="4618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59" name="Freeform 13"/>
                    <p:cNvSpPr/>
                    <p:nvPr/>
                  </p:nvSpPr>
                  <p:spPr>
                    <a:xfrm>
                      <a:off x="499495" y="1138868"/>
                      <a:ext cx="115514" cy="4618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68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33861" y="1052192"/>
                    <a:ext cx="148263" cy="521150"/>
                    <a:chOff x="521187" y="644923"/>
                    <a:chExt cx="218033" cy="766399"/>
                  </a:xfrm>
                </p:grpSpPr>
                <p:sp>
                  <p:nvSpPr>
                    <p:cNvPr id="1354" name="Oval 1353"/>
                    <p:cNvSpPr/>
                    <p:nvPr/>
                  </p:nvSpPr>
                  <p:spPr>
                    <a:xfrm>
                      <a:off x="405713" y="884130"/>
                      <a:ext cx="288758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55" name="Freeform 1354"/>
                    <p:cNvSpPr/>
                    <p:nvPr/>
                  </p:nvSpPr>
                  <p:spPr>
                    <a:xfrm>
                      <a:off x="441986" y="1095822"/>
                      <a:ext cx="57773" cy="46183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56" name="Freeform 1355"/>
                    <p:cNvSpPr/>
                    <p:nvPr/>
                  </p:nvSpPr>
                  <p:spPr>
                    <a:xfrm>
                      <a:off x="612538" y="1283066"/>
                      <a:ext cx="57773" cy="40412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51" name="Oval 1350"/>
                  <p:cNvSpPr/>
                  <p:nvPr/>
                </p:nvSpPr>
                <p:spPr>
                  <a:xfrm rot="20176071">
                    <a:off x="1234272" y="1583632"/>
                    <a:ext cx="157098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52" name="Oval 1351"/>
                  <p:cNvSpPr/>
                  <p:nvPr/>
                </p:nvSpPr>
                <p:spPr>
                  <a:xfrm rot="20176071">
                    <a:off x="1408059" y="1484194"/>
                    <a:ext cx="157098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53" name="Oval 1352"/>
                  <p:cNvSpPr/>
                  <p:nvPr/>
                </p:nvSpPr>
                <p:spPr>
                  <a:xfrm rot="20176071">
                    <a:off x="1093837" y="1601883"/>
                    <a:ext cx="157098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69" name="Group 641"/>
                <p:cNvGrpSpPr>
                  <a:grpSpLocks/>
                </p:cNvGrpSpPr>
                <p:nvPr/>
              </p:nvGrpSpPr>
              <p:grpSpPr bwMode="auto">
                <a:xfrm rot="10800000">
                  <a:off x="6248288" y="4890477"/>
                  <a:ext cx="525099" cy="638924"/>
                  <a:chOff x="1013684" y="1092915"/>
                  <a:chExt cx="525099" cy="638924"/>
                </a:xfrm>
              </p:grpSpPr>
              <p:grpSp>
                <p:nvGrpSpPr>
                  <p:cNvPr id="1470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13684" y="1173013"/>
                    <a:ext cx="167830" cy="538232"/>
                    <a:chOff x="460614" y="622798"/>
                    <a:chExt cx="246808" cy="791518"/>
                  </a:xfrm>
                </p:grpSpPr>
                <p:sp>
                  <p:nvSpPr>
                    <p:cNvPr id="1345" name="Oval 5"/>
                    <p:cNvSpPr/>
                    <p:nvPr/>
                  </p:nvSpPr>
                  <p:spPr>
                    <a:xfrm>
                      <a:off x="363257" y="920836"/>
                      <a:ext cx="231019" cy="23091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6" name="Freeform 6"/>
                    <p:cNvSpPr/>
                    <p:nvPr/>
                  </p:nvSpPr>
                  <p:spPr>
                    <a:xfrm>
                      <a:off x="344237" y="1165454"/>
                      <a:ext cx="57736" cy="46183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7" name="Freeform 7"/>
                    <p:cNvSpPr/>
                    <p:nvPr/>
                  </p:nvSpPr>
                  <p:spPr>
                    <a:xfrm>
                      <a:off x="468513" y="1267790"/>
                      <a:ext cx="57736" cy="40408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83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73330" y="1168749"/>
                    <a:ext cx="230762" cy="536555"/>
                    <a:chOff x="450521" y="730279"/>
                    <a:chExt cx="339355" cy="789052"/>
                  </a:xfrm>
                </p:grpSpPr>
                <p:sp>
                  <p:nvSpPr>
                    <p:cNvPr id="1342" name="Oval 11"/>
                    <p:cNvSpPr/>
                    <p:nvPr/>
                  </p:nvSpPr>
                  <p:spPr>
                    <a:xfrm>
                      <a:off x="326816" y="1067980"/>
                      <a:ext cx="346522" cy="17320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3" name="Freeform 12"/>
                    <p:cNvSpPr/>
                    <p:nvPr/>
                  </p:nvSpPr>
                  <p:spPr>
                    <a:xfrm>
                      <a:off x="250522" y="1322039"/>
                      <a:ext cx="115507" cy="40412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4" name="Freeform 13"/>
                    <p:cNvSpPr/>
                    <p:nvPr/>
                  </p:nvSpPr>
                  <p:spPr>
                    <a:xfrm>
                      <a:off x="419597" y="1245610"/>
                      <a:ext cx="115507" cy="4618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84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07741" y="1092915"/>
                    <a:ext cx="166143" cy="546637"/>
                    <a:chOff x="453268" y="687992"/>
                    <a:chExt cx="244327" cy="803878"/>
                  </a:xfrm>
                </p:grpSpPr>
                <p:sp>
                  <p:nvSpPr>
                    <p:cNvPr id="1339" name="Oval 1338"/>
                    <p:cNvSpPr/>
                    <p:nvPr/>
                  </p:nvSpPr>
                  <p:spPr>
                    <a:xfrm>
                      <a:off x="450792" y="1039485"/>
                      <a:ext cx="173241" cy="23091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0" name="Freeform 1339"/>
                    <p:cNvSpPr/>
                    <p:nvPr/>
                  </p:nvSpPr>
                  <p:spPr>
                    <a:xfrm>
                      <a:off x="374173" y="1287255"/>
                      <a:ext cx="57735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1" name="Freeform 1340"/>
                    <p:cNvSpPr/>
                    <p:nvPr/>
                  </p:nvSpPr>
                  <p:spPr>
                    <a:xfrm>
                      <a:off x="488989" y="1274649"/>
                      <a:ext cx="57735" cy="46183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36" name="Oval 1335"/>
                  <p:cNvSpPr/>
                  <p:nvPr/>
                </p:nvSpPr>
                <p:spPr>
                  <a:xfrm rot="20176071">
                    <a:off x="1252228" y="1774783"/>
                    <a:ext cx="157097" cy="11775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37" name="Oval 1336"/>
                  <p:cNvSpPr/>
                  <p:nvPr/>
                </p:nvSpPr>
                <p:spPr>
                  <a:xfrm rot="20176071">
                    <a:off x="1424921" y="1754447"/>
                    <a:ext cx="196383" cy="11775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38" name="Oval 1337"/>
                  <p:cNvSpPr/>
                  <p:nvPr/>
                </p:nvSpPr>
                <p:spPr>
                  <a:xfrm rot="20176071">
                    <a:off x="1064451" y="1738846"/>
                    <a:ext cx="196383" cy="15702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85" name="Group 657"/>
                <p:cNvGrpSpPr>
                  <a:grpSpLocks/>
                </p:cNvGrpSpPr>
                <p:nvPr/>
              </p:nvGrpSpPr>
              <p:grpSpPr bwMode="auto">
                <a:xfrm rot="10417122">
                  <a:off x="6665962" y="4629372"/>
                  <a:ext cx="532972" cy="659329"/>
                  <a:chOff x="988619" y="1178132"/>
                  <a:chExt cx="532972" cy="659329"/>
                </a:xfrm>
              </p:grpSpPr>
              <p:grpSp>
                <p:nvGrpSpPr>
                  <p:cNvPr id="1498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88619" y="1265125"/>
                    <a:ext cx="152859" cy="552854"/>
                    <a:chOff x="368952" y="726632"/>
                    <a:chExt cx="224792" cy="813021"/>
                  </a:xfrm>
                </p:grpSpPr>
                <p:sp>
                  <p:nvSpPr>
                    <p:cNvPr id="1330" name="Oval 5"/>
                    <p:cNvSpPr/>
                    <p:nvPr/>
                  </p:nvSpPr>
                  <p:spPr>
                    <a:xfrm>
                      <a:off x="256921" y="871514"/>
                      <a:ext cx="231013" cy="173172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31" name="Freeform 6"/>
                    <p:cNvSpPr/>
                    <p:nvPr/>
                  </p:nvSpPr>
                  <p:spPr>
                    <a:xfrm>
                      <a:off x="429744" y="871667"/>
                      <a:ext cx="57771" cy="57730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32" name="Freeform 7"/>
                    <p:cNvSpPr/>
                    <p:nvPr/>
                  </p:nvSpPr>
                  <p:spPr>
                    <a:xfrm>
                      <a:off x="545250" y="871895"/>
                      <a:ext cx="57771" cy="57730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499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02647" y="1180961"/>
                    <a:ext cx="229573" cy="537451"/>
                    <a:chOff x="347948" y="704477"/>
                    <a:chExt cx="337607" cy="790369"/>
                  </a:xfrm>
                </p:grpSpPr>
                <p:sp>
                  <p:nvSpPr>
                    <p:cNvPr id="1327" name="Oval 11"/>
                    <p:cNvSpPr/>
                    <p:nvPr/>
                  </p:nvSpPr>
                  <p:spPr>
                    <a:xfrm>
                      <a:off x="206059" y="814283"/>
                      <a:ext cx="346557" cy="23092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28" name="Freeform 12"/>
                    <p:cNvSpPr/>
                    <p:nvPr/>
                  </p:nvSpPr>
                  <p:spPr>
                    <a:xfrm>
                      <a:off x="378441" y="1160779"/>
                      <a:ext cx="115519" cy="46184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29" name="Freeform 13"/>
                    <p:cNvSpPr/>
                    <p:nvPr/>
                  </p:nvSpPr>
                  <p:spPr>
                    <a:xfrm>
                      <a:off x="551873" y="1045661"/>
                      <a:ext cx="115519" cy="51959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500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329653" y="1178132"/>
                    <a:ext cx="168248" cy="522149"/>
                    <a:chOff x="439436" y="817828"/>
                    <a:chExt cx="247424" cy="767866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>
                    <a:xfrm>
                      <a:off x="328275" y="930362"/>
                      <a:ext cx="231016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25" name="Freeform 1324"/>
                    <p:cNvSpPr/>
                    <p:nvPr/>
                  </p:nvSpPr>
                  <p:spPr>
                    <a:xfrm>
                      <a:off x="501001" y="1103762"/>
                      <a:ext cx="57736" cy="4618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26" name="Freeform 1325"/>
                    <p:cNvSpPr/>
                    <p:nvPr/>
                  </p:nvSpPr>
                  <p:spPr>
                    <a:xfrm>
                      <a:off x="616624" y="1046242"/>
                      <a:ext cx="57736" cy="4618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21" name="Oval 1320"/>
                  <p:cNvSpPr/>
                  <p:nvPr/>
                </p:nvSpPr>
                <p:spPr>
                  <a:xfrm rot="20176071">
                    <a:off x="1270476" y="1607612"/>
                    <a:ext cx="196385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22" name="Oval 1321"/>
                  <p:cNvSpPr/>
                  <p:nvPr/>
                </p:nvSpPr>
                <p:spPr>
                  <a:xfrm rot="20176071">
                    <a:off x="1380087" y="1568290"/>
                    <a:ext cx="15709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23" name="Oval 1322"/>
                  <p:cNvSpPr/>
                  <p:nvPr/>
                </p:nvSpPr>
                <p:spPr>
                  <a:xfrm rot="20176071">
                    <a:off x="1092209" y="1694113"/>
                    <a:ext cx="157098" cy="15702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096" name="Group 673"/>
                <p:cNvGrpSpPr>
                  <a:grpSpLocks/>
                </p:cNvGrpSpPr>
                <p:nvPr/>
              </p:nvGrpSpPr>
              <p:grpSpPr bwMode="auto">
                <a:xfrm rot="10016346">
                  <a:off x="7181401" y="4504250"/>
                  <a:ext cx="486667" cy="650367"/>
                  <a:chOff x="935023" y="1085129"/>
                  <a:chExt cx="486667" cy="650367"/>
                </a:xfrm>
              </p:grpSpPr>
              <p:grpSp>
                <p:nvGrpSpPr>
                  <p:cNvPr id="4097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35023" y="1274518"/>
                    <a:ext cx="159381" cy="398915"/>
                    <a:chOff x="336399" y="719056"/>
                    <a:chExt cx="234382" cy="586640"/>
                  </a:xfrm>
                </p:grpSpPr>
                <p:sp>
                  <p:nvSpPr>
                    <p:cNvPr id="1315" name="Oval 5"/>
                    <p:cNvSpPr/>
                    <p:nvPr/>
                  </p:nvSpPr>
                  <p:spPr>
                    <a:xfrm>
                      <a:off x="140089" y="776151"/>
                      <a:ext cx="173258" cy="17320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6" name="Freeform 6"/>
                    <p:cNvSpPr/>
                    <p:nvPr/>
                  </p:nvSpPr>
                  <p:spPr>
                    <a:xfrm>
                      <a:off x="116599" y="883383"/>
                      <a:ext cx="57740" cy="34637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7" name="Freeform 7"/>
                    <p:cNvSpPr/>
                    <p:nvPr/>
                  </p:nvSpPr>
                  <p:spPr>
                    <a:xfrm>
                      <a:off x="221073" y="954200"/>
                      <a:ext cx="57740" cy="40408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098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44957" y="1127769"/>
                    <a:ext cx="169538" cy="500367"/>
                    <a:chOff x="316473" y="583261"/>
                    <a:chExt cx="249321" cy="735830"/>
                  </a:xfrm>
                </p:grpSpPr>
                <p:sp>
                  <p:nvSpPr>
                    <p:cNvPr id="1312" name="Oval 11"/>
                    <p:cNvSpPr/>
                    <p:nvPr/>
                  </p:nvSpPr>
                  <p:spPr>
                    <a:xfrm>
                      <a:off x="169309" y="574019"/>
                      <a:ext cx="173248" cy="2309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3" name="Freeform 12"/>
                    <p:cNvSpPr/>
                    <p:nvPr/>
                  </p:nvSpPr>
                  <p:spPr>
                    <a:xfrm>
                      <a:off x="179223" y="859855"/>
                      <a:ext cx="57773" cy="4618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4" name="Freeform 13"/>
                    <p:cNvSpPr/>
                    <p:nvPr/>
                  </p:nvSpPr>
                  <p:spPr>
                    <a:xfrm>
                      <a:off x="314420" y="701517"/>
                      <a:ext cx="57773" cy="4618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099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33619" y="1085129"/>
                    <a:ext cx="169526" cy="525609"/>
                    <a:chOff x="229491" y="576768"/>
                    <a:chExt cx="249301" cy="772954"/>
                  </a:xfrm>
                </p:grpSpPr>
                <p:sp>
                  <p:nvSpPr>
                    <p:cNvPr id="1309" name="Oval 1308"/>
                    <p:cNvSpPr/>
                    <p:nvPr/>
                  </p:nvSpPr>
                  <p:spPr>
                    <a:xfrm>
                      <a:off x="-8343" y="648243"/>
                      <a:ext cx="346555" cy="28863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0" name="Freeform 1309"/>
                    <p:cNvSpPr/>
                    <p:nvPr/>
                  </p:nvSpPr>
                  <p:spPr>
                    <a:xfrm>
                      <a:off x="2235" y="923819"/>
                      <a:ext cx="57741" cy="51959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11" name="Freeform 1310"/>
                    <p:cNvSpPr/>
                    <p:nvPr/>
                  </p:nvSpPr>
                  <p:spPr>
                    <a:xfrm>
                      <a:off x="109891" y="998215"/>
                      <a:ext cx="115518" cy="51955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306" name="Oval 1305"/>
                  <p:cNvSpPr/>
                  <p:nvPr/>
                </p:nvSpPr>
                <p:spPr>
                  <a:xfrm rot="20176071">
                    <a:off x="1084894" y="1577414"/>
                    <a:ext cx="117813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07" name="Oval 1306"/>
                  <p:cNvSpPr/>
                  <p:nvPr/>
                </p:nvSpPr>
                <p:spPr>
                  <a:xfrm rot="20176071">
                    <a:off x="1185297" y="1499818"/>
                    <a:ext cx="15710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308" name="Oval 1307"/>
                  <p:cNvSpPr/>
                  <p:nvPr/>
                </p:nvSpPr>
                <p:spPr>
                  <a:xfrm rot="20176071">
                    <a:off x="922310" y="1579879"/>
                    <a:ext cx="157101" cy="15702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00" name="Group 689"/>
                <p:cNvGrpSpPr>
                  <a:grpSpLocks/>
                </p:cNvGrpSpPr>
                <p:nvPr/>
              </p:nvGrpSpPr>
              <p:grpSpPr bwMode="auto">
                <a:xfrm rot="9649402">
                  <a:off x="7510593" y="4235138"/>
                  <a:ext cx="520933" cy="692021"/>
                  <a:chOff x="945877" y="1026791"/>
                  <a:chExt cx="520933" cy="692021"/>
                </a:xfrm>
              </p:grpSpPr>
              <p:grpSp>
                <p:nvGrpSpPr>
                  <p:cNvPr id="4101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45877" y="1176842"/>
                    <a:ext cx="183607" cy="541970"/>
                    <a:chOff x="364983" y="592265"/>
                    <a:chExt cx="270011" cy="797013"/>
                  </a:xfrm>
                </p:grpSpPr>
                <p:sp>
                  <p:nvSpPr>
                    <p:cNvPr id="1300" name="Oval 5"/>
                    <p:cNvSpPr/>
                    <p:nvPr/>
                  </p:nvSpPr>
                  <p:spPr>
                    <a:xfrm>
                      <a:off x="232749" y="816215"/>
                      <a:ext cx="231043" cy="23091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01" name="Freeform 6"/>
                    <p:cNvSpPr/>
                    <p:nvPr/>
                  </p:nvSpPr>
                  <p:spPr>
                    <a:xfrm>
                      <a:off x="143900" y="1081757"/>
                      <a:ext cx="115521" cy="46183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02" name="Freeform 7"/>
                    <p:cNvSpPr/>
                    <p:nvPr/>
                  </p:nvSpPr>
                  <p:spPr>
                    <a:xfrm>
                      <a:off x="356196" y="1189632"/>
                      <a:ext cx="115521" cy="46183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02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41879" y="1087948"/>
                    <a:ext cx="214740" cy="488559"/>
                    <a:chOff x="336569" y="541941"/>
                    <a:chExt cx="315793" cy="718471"/>
                  </a:xfrm>
                </p:grpSpPr>
                <p:sp>
                  <p:nvSpPr>
                    <p:cNvPr id="1297" name="Oval 11"/>
                    <p:cNvSpPr/>
                    <p:nvPr/>
                  </p:nvSpPr>
                  <p:spPr>
                    <a:xfrm>
                      <a:off x="315147" y="774657"/>
                      <a:ext cx="288798" cy="23092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98" name="Freeform 12"/>
                    <p:cNvSpPr/>
                    <p:nvPr/>
                  </p:nvSpPr>
                  <p:spPr>
                    <a:xfrm>
                      <a:off x="353963" y="1048064"/>
                      <a:ext cx="0" cy="34638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99" name="Freeform 13"/>
                    <p:cNvSpPr/>
                    <p:nvPr/>
                  </p:nvSpPr>
                  <p:spPr>
                    <a:xfrm>
                      <a:off x="459372" y="1079578"/>
                      <a:ext cx="57774" cy="40412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03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05355" y="1026791"/>
                    <a:ext cx="199412" cy="505436"/>
                    <a:chOff x="364695" y="550785"/>
                    <a:chExt cx="293253" cy="743292"/>
                  </a:xfrm>
                </p:grpSpPr>
                <p:sp>
                  <p:nvSpPr>
                    <p:cNvPr id="1294" name="Oval 1293"/>
                    <p:cNvSpPr/>
                    <p:nvPr/>
                  </p:nvSpPr>
                  <p:spPr>
                    <a:xfrm>
                      <a:off x="272840" y="757122"/>
                      <a:ext cx="288778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95" name="Freeform 1294"/>
                    <p:cNvSpPr/>
                    <p:nvPr/>
                  </p:nvSpPr>
                  <p:spPr>
                    <a:xfrm>
                      <a:off x="277948" y="1155290"/>
                      <a:ext cx="115518" cy="40408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96" name="Freeform 1295"/>
                    <p:cNvSpPr/>
                    <p:nvPr/>
                  </p:nvSpPr>
                  <p:spPr>
                    <a:xfrm>
                      <a:off x="366490" y="998626"/>
                      <a:ext cx="115518" cy="46183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91" name="Oval 1290"/>
                  <p:cNvSpPr/>
                  <p:nvPr/>
                </p:nvSpPr>
                <p:spPr>
                  <a:xfrm rot="20176071">
                    <a:off x="1184556" y="1665765"/>
                    <a:ext cx="196389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92" name="Oval 1291"/>
                  <p:cNvSpPr/>
                  <p:nvPr/>
                </p:nvSpPr>
                <p:spPr>
                  <a:xfrm rot="20176071">
                    <a:off x="1285562" y="1566544"/>
                    <a:ext cx="196364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93" name="Oval 1292"/>
                  <p:cNvSpPr/>
                  <p:nvPr/>
                </p:nvSpPr>
                <p:spPr>
                  <a:xfrm rot="20176071">
                    <a:off x="984662" y="1667762"/>
                    <a:ext cx="157101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04" name="Group 705"/>
                <p:cNvGrpSpPr>
                  <a:grpSpLocks/>
                </p:cNvGrpSpPr>
                <p:nvPr/>
              </p:nvGrpSpPr>
              <p:grpSpPr bwMode="auto">
                <a:xfrm rot="9485728">
                  <a:off x="7796544" y="3865210"/>
                  <a:ext cx="517125" cy="657233"/>
                  <a:chOff x="985903" y="1140506"/>
                  <a:chExt cx="517125" cy="657233"/>
                </a:xfrm>
              </p:grpSpPr>
              <p:grpSp>
                <p:nvGrpSpPr>
                  <p:cNvPr id="4105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85903" y="1236098"/>
                    <a:ext cx="173231" cy="520469"/>
                    <a:chOff x="390798" y="693985"/>
                    <a:chExt cx="254751" cy="765395"/>
                  </a:xfrm>
                </p:grpSpPr>
                <p:sp>
                  <p:nvSpPr>
                    <p:cNvPr id="1285" name="Oval 5"/>
                    <p:cNvSpPr/>
                    <p:nvPr/>
                  </p:nvSpPr>
                  <p:spPr>
                    <a:xfrm>
                      <a:off x="263378" y="654094"/>
                      <a:ext cx="173254" cy="2309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6" name="Freeform 6"/>
                    <p:cNvSpPr/>
                    <p:nvPr/>
                  </p:nvSpPr>
                  <p:spPr>
                    <a:xfrm>
                      <a:off x="244432" y="997880"/>
                      <a:ext cx="57739" cy="51956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7" name="Freeform 7"/>
                    <p:cNvSpPr/>
                    <p:nvPr/>
                  </p:nvSpPr>
                  <p:spPr>
                    <a:xfrm>
                      <a:off x="386807" y="860063"/>
                      <a:ext cx="57739" cy="63505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06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86933" y="1140506"/>
                    <a:ext cx="190618" cy="561022"/>
                    <a:chOff x="346194" y="627728"/>
                    <a:chExt cx="280320" cy="825033"/>
                  </a:xfrm>
                </p:grpSpPr>
                <p:sp>
                  <p:nvSpPr>
                    <p:cNvPr id="1282" name="Oval 11"/>
                    <p:cNvSpPr/>
                    <p:nvPr/>
                  </p:nvSpPr>
                  <p:spPr>
                    <a:xfrm>
                      <a:off x="236183" y="597443"/>
                      <a:ext cx="231023" cy="23092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3" name="Freeform 12"/>
                    <p:cNvSpPr/>
                    <p:nvPr/>
                  </p:nvSpPr>
                  <p:spPr>
                    <a:xfrm>
                      <a:off x="226079" y="876748"/>
                      <a:ext cx="57774" cy="57730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4" name="Freeform 13"/>
                    <p:cNvSpPr/>
                    <p:nvPr/>
                  </p:nvSpPr>
                  <p:spPr>
                    <a:xfrm>
                      <a:off x="345110" y="851246"/>
                      <a:ext cx="57774" cy="63502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07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71429" y="1160139"/>
                    <a:ext cx="199412" cy="518986"/>
                    <a:chOff x="370713" y="768566"/>
                    <a:chExt cx="293253" cy="763216"/>
                  </a:xfrm>
                </p:grpSpPr>
                <p:sp>
                  <p:nvSpPr>
                    <p:cNvPr id="1279" name="Oval 1278"/>
                    <p:cNvSpPr/>
                    <p:nvPr/>
                  </p:nvSpPr>
                  <p:spPr>
                    <a:xfrm>
                      <a:off x="146725" y="763137"/>
                      <a:ext cx="288778" cy="2309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0" name="Freeform 1279"/>
                    <p:cNvSpPr/>
                    <p:nvPr/>
                  </p:nvSpPr>
                  <p:spPr>
                    <a:xfrm>
                      <a:off x="185494" y="1106879"/>
                      <a:ext cx="57777" cy="51956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81" name="Freeform 1280"/>
                    <p:cNvSpPr/>
                    <p:nvPr/>
                  </p:nvSpPr>
                  <p:spPr>
                    <a:xfrm>
                      <a:off x="238996" y="1138000"/>
                      <a:ext cx="173259" cy="51956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76" name="Oval 1275"/>
                  <p:cNvSpPr/>
                  <p:nvPr/>
                </p:nvSpPr>
                <p:spPr>
                  <a:xfrm rot="20176071">
                    <a:off x="1107726" y="1586487"/>
                    <a:ext cx="15710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77" name="Oval 1276"/>
                  <p:cNvSpPr/>
                  <p:nvPr/>
                </p:nvSpPr>
                <p:spPr>
                  <a:xfrm rot="20176071">
                    <a:off x="1263262" y="1564375"/>
                    <a:ext cx="15710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78" name="Oval 1277"/>
                  <p:cNvSpPr/>
                  <p:nvPr/>
                </p:nvSpPr>
                <p:spPr>
                  <a:xfrm rot="20176071">
                    <a:off x="996594" y="1641951"/>
                    <a:ext cx="157102" cy="1570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08" name="Group 721"/>
                <p:cNvGrpSpPr>
                  <a:grpSpLocks/>
                </p:cNvGrpSpPr>
                <p:nvPr/>
              </p:nvGrpSpPr>
              <p:grpSpPr bwMode="auto">
                <a:xfrm rot="-5721582">
                  <a:off x="270878" y="3240412"/>
                  <a:ext cx="500145" cy="731841"/>
                  <a:chOff x="1115155" y="997245"/>
                  <a:chExt cx="500145" cy="731841"/>
                </a:xfrm>
              </p:grpSpPr>
              <p:grpSp>
                <p:nvGrpSpPr>
                  <p:cNvPr id="4112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15155" y="1086207"/>
                    <a:ext cx="153580" cy="567359"/>
                    <a:chOff x="640859" y="559972"/>
                    <a:chExt cx="225853" cy="834351"/>
                  </a:xfrm>
                </p:grpSpPr>
                <p:sp>
                  <p:nvSpPr>
                    <p:cNvPr id="1270" name="Oval 5"/>
                    <p:cNvSpPr/>
                    <p:nvPr/>
                  </p:nvSpPr>
                  <p:spPr>
                    <a:xfrm>
                      <a:off x="745197" y="542411"/>
                      <a:ext cx="230908" cy="231026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71" name="Freeform 6"/>
                    <p:cNvSpPr/>
                    <p:nvPr/>
                  </p:nvSpPr>
                  <p:spPr>
                    <a:xfrm>
                      <a:off x="865221" y="657430"/>
                      <a:ext cx="57745" cy="57756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72" name="Freeform 7"/>
                    <p:cNvSpPr/>
                    <p:nvPr/>
                  </p:nvSpPr>
                  <p:spPr>
                    <a:xfrm>
                      <a:off x="867967" y="830696"/>
                      <a:ext cx="57745" cy="57756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13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24161" y="1028670"/>
                    <a:ext cx="166254" cy="475709"/>
                    <a:chOff x="623877" y="556480"/>
                    <a:chExt cx="244491" cy="699575"/>
                  </a:xfrm>
                </p:grpSpPr>
                <p:sp>
                  <p:nvSpPr>
                    <p:cNvPr id="1267" name="Oval 11"/>
                    <p:cNvSpPr/>
                    <p:nvPr/>
                  </p:nvSpPr>
                  <p:spPr>
                    <a:xfrm>
                      <a:off x="753812" y="654200"/>
                      <a:ext cx="230926" cy="23103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68" name="Freeform 12"/>
                    <p:cNvSpPr/>
                    <p:nvPr/>
                  </p:nvSpPr>
                  <p:spPr>
                    <a:xfrm>
                      <a:off x="814311" y="712412"/>
                      <a:ext cx="57713" cy="46206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69" name="Freeform 13"/>
                    <p:cNvSpPr/>
                    <p:nvPr/>
                  </p:nvSpPr>
                  <p:spPr>
                    <a:xfrm>
                      <a:off x="701146" y="829283"/>
                      <a:ext cx="115463" cy="51980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14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433941" y="997245"/>
                    <a:ext cx="181359" cy="491781"/>
                    <a:chOff x="695076" y="641804"/>
                    <a:chExt cx="266705" cy="723210"/>
                  </a:xfrm>
                </p:grpSpPr>
                <p:sp>
                  <p:nvSpPr>
                    <p:cNvPr id="1264" name="Oval 1263"/>
                    <p:cNvSpPr/>
                    <p:nvPr/>
                  </p:nvSpPr>
                  <p:spPr>
                    <a:xfrm>
                      <a:off x="818335" y="649105"/>
                      <a:ext cx="288633" cy="23102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65" name="Freeform 1264"/>
                    <p:cNvSpPr/>
                    <p:nvPr/>
                  </p:nvSpPr>
                  <p:spPr>
                    <a:xfrm>
                      <a:off x="822010" y="708682"/>
                      <a:ext cx="57712" cy="57757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66" name="Freeform 1265"/>
                    <p:cNvSpPr/>
                    <p:nvPr/>
                  </p:nvSpPr>
                  <p:spPr>
                    <a:xfrm>
                      <a:off x="592944" y="827386"/>
                      <a:ext cx="115461" cy="57757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61" name="Oval 1260"/>
                  <p:cNvSpPr/>
                  <p:nvPr/>
                </p:nvSpPr>
                <p:spPr>
                  <a:xfrm rot="20176071">
                    <a:off x="1272661" y="1456050"/>
                    <a:ext cx="157029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62" name="Oval 1261"/>
                  <p:cNvSpPr/>
                  <p:nvPr/>
                </p:nvSpPr>
                <p:spPr>
                  <a:xfrm rot="20176071">
                    <a:off x="1415391" y="1390551"/>
                    <a:ext cx="157029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63" name="Oval 1262"/>
                  <p:cNvSpPr/>
                  <p:nvPr/>
                </p:nvSpPr>
                <p:spPr>
                  <a:xfrm rot="20176071">
                    <a:off x="1146297" y="1517972"/>
                    <a:ext cx="157029" cy="2356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16" name="Group 759"/>
                <p:cNvGrpSpPr>
                  <a:grpSpLocks/>
                </p:cNvGrpSpPr>
                <p:nvPr/>
              </p:nvGrpSpPr>
              <p:grpSpPr bwMode="auto">
                <a:xfrm rot="300000">
                  <a:off x="6215434" y="4898818"/>
                  <a:ext cx="188829" cy="679979"/>
                  <a:chOff x="1024862" y="959022"/>
                  <a:chExt cx="188829" cy="679979"/>
                </a:xfrm>
              </p:grpSpPr>
              <p:grpSp>
                <p:nvGrpSpPr>
                  <p:cNvPr id="4118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44475" y="959022"/>
                    <a:ext cx="169216" cy="507912"/>
                    <a:chOff x="637612" y="355245"/>
                    <a:chExt cx="248846" cy="746928"/>
                  </a:xfrm>
                </p:grpSpPr>
                <p:sp>
                  <p:nvSpPr>
                    <p:cNvPr id="1255" name="Oval 5"/>
                    <p:cNvSpPr/>
                    <p:nvPr/>
                  </p:nvSpPr>
                  <p:spPr>
                    <a:xfrm>
                      <a:off x="698896" y="136958"/>
                      <a:ext cx="231019" cy="2309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56" name="Freeform 6"/>
                    <p:cNvSpPr/>
                    <p:nvPr/>
                  </p:nvSpPr>
                  <p:spPr>
                    <a:xfrm>
                      <a:off x="773938" y="377573"/>
                      <a:ext cx="57773" cy="5195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57" name="Freeform 7"/>
                    <p:cNvSpPr/>
                    <p:nvPr/>
                  </p:nvSpPr>
                  <p:spPr>
                    <a:xfrm>
                      <a:off x="887221" y="355013"/>
                      <a:ext cx="57773" cy="51954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54" name="Oval 1253"/>
                  <p:cNvSpPr/>
                  <p:nvPr/>
                </p:nvSpPr>
                <p:spPr>
                  <a:xfrm rot="20176071">
                    <a:off x="1069282" y="1344619"/>
                    <a:ext cx="78545" cy="1570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19" name="Group 771"/>
                <p:cNvGrpSpPr>
                  <a:grpSpLocks/>
                </p:cNvGrpSpPr>
                <p:nvPr/>
              </p:nvGrpSpPr>
              <p:grpSpPr bwMode="auto">
                <a:xfrm rot="7064282">
                  <a:off x="8384897" y="2926066"/>
                  <a:ext cx="549039" cy="726790"/>
                  <a:chOff x="856272" y="1057438"/>
                  <a:chExt cx="549039" cy="726790"/>
                </a:xfrm>
              </p:grpSpPr>
              <p:grpSp>
                <p:nvGrpSpPr>
                  <p:cNvPr id="4121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856272" y="1181315"/>
                    <a:ext cx="167315" cy="533437"/>
                    <a:chOff x="245241" y="540952"/>
                    <a:chExt cx="246050" cy="784468"/>
                  </a:xfrm>
                </p:grpSpPr>
                <p:sp>
                  <p:nvSpPr>
                    <p:cNvPr id="1250" name="Oval 5"/>
                    <p:cNvSpPr/>
                    <p:nvPr/>
                  </p:nvSpPr>
                  <p:spPr>
                    <a:xfrm>
                      <a:off x="94551" y="415602"/>
                      <a:ext cx="173210" cy="2310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51" name="Freeform 6"/>
                    <p:cNvSpPr/>
                    <p:nvPr/>
                  </p:nvSpPr>
                  <p:spPr>
                    <a:xfrm>
                      <a:off x="10444" y="680479"/>
                      <a:ext cx="57712" cy="5197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52" name="Freeform 7"/>
                    <p:cNvSpPr/>
                    <p:nvPr/>
                  </p:nvSpPr>
                  <p:spPr>
                    <a:xfrm>
                      <a:off x="170733" y="653858"/>
                      <a:ext cx="57712" cy="63533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22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98222" y="1163086"/>
                    <a:ext cx="199491" cy="523098"/>
                    <a:chOff x="224063" y="610602"/>
                    <a:chExt cx="293368" cy="769260"/>
                  </a:xfrm>
                </p:grpSpPr>
                <p:sp>
                  <p:nvSpPr>
                    <p:cNvPr id="1247" name="Oval 11"/>
                    <p:cNvSpPr/>
                    <p:nvPr/>
                  </p:nvSpPr>
                  <p:spPr>
                    <a:xfrm>
                      <a:off x="102184" y="638238"/>
                      <a:ext cx="288640" cy="23102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48" name="Freeform 12"/>
                    <p:cNvSpPr/>
                    <p:nvPr/>
                  </p:nvSpPr>
                  <p:spPr>
                    <a:xfrm>
                      <a:off x="86405" y="864544"/>
                      <a:ext cx="115463" cy="40427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49" name="Freeform 13"/>
                    <p:cNvSpPr/>
                    <p:nvPr/>
                  </p:nvSpPr>
                  <p:spPr>
                    <a:xfrm>
                      <a:off x="166566" y="822355"/>
                      <a:ext cx="115463" cy="51978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23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85562" y="1057438"/>
                    <a:ext cx="164492" cy="481169"/>
                    <a:chOff x="329269" y="571519"/>
                    <a:chExt cx="241900" cy="707605"/>
                  </a:xfrm>
                </p:grpSpPr>
                <p:sp>
                  <p:nvSpPr>
                    <p:cNvPr id="1244" name="Oval 1243"/>
                    <p:cNvSpPr/>
                    <p:nvPr/>
                  </p:nvSpPr>
                  <p:spPr>
                    <a:xfrm>
                      <a:off x="-47862" y="429392"/>
                      <a:ext cx="346377" cy="2310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45" name="Freeform 1244"/>
                    <p:cNvSpPr/>
                    <p:nvPr/>
                  </p:nvSpPr>
                  <p:spPr>
                    <a:xfrm>
                      <a:off x="-37036" y="758281"/>
                      <a:ext cx="57748" cy="51983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46" name="Freeform 1245"/>
                    <p:cNvSpPr/>
                    <p:nvPr/>
                  </p:nvSpPr>
                  <p:spPr>
                    <a:xfrm>
                      <a:off x="86030" y="725428"/>
                      <a:ext cx="115459" cy="5197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41" name="Oval 1240"/>
                  <p:cNvSpPr/>
                  <p:nvPr/>
                </p:nvSpPr>
                <p:spPr>
                  <a:xfrm rot="20176071">
                    <a:off x="1038602" y="1634332"/>
                    <a:ext cx="157024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42" name="Oval 1241"/>
                  <p:cNvSpPr/>
                  <p:nvPr/>
                </p:nvSpPr>
                <p:spPr>
                  <a:xfrm rot="20176071">
                    <a:off x="1155625" y="1522458"/>
                    <a:ext cx="157024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43" name="Oval 1242"/>
                  <p:cNvSpPr/>
                  <p:nvPr/>
                </p:nvSpPr>
                <p:spPr>
                  <a:xfrm rot="20176071">
                    <a:off x="960397" y="1642226"/>
                    <a:ext cx="117780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4124" name="Group 842"/>
                <p:cNvGrpSpPr>
                  <a:grpSpLocks/>
                </p:cNvGrpSpPr>
                <p:nvPr/>
              </p:nvGrpSpPr>
              <p:grpSpPr bwMode="auto">
                <a:xfrm rot="3461433">
                  <a:off x="7703234" y="1146701"/>
                  <a:ext cx="541232" cy="848147"/>
                  <a:chOff x="907109" y="801962"/>
                  <a:chExt cx="541232" cy="848147"/>
                </a:xfrm>
              </p:grpSpPr>
              <p:grpSp>
                <p:nvGrpSpPr>
                  <p:cNvPr id="4126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07109" y="940508"/>
                    <a:ext cx="163090" cy="522126"/>
                    <a:chOff x="459807" y="246321"/>
                    <a:chExt cx="239837" cy="767836"/>
                  </a:xfrm>
                </p:grpSpPr>
                <p:sp>
                  <p:nvSpPr>
                    <p:cNvPr id="1235" name="Oval 5"/>
                    <p:cNvSpPr/>
                    <p:nvPr/>
                  </p:nvSpPr>
                  <p:spPr>
                    <a:xfrm>
                      <a:off x="309780" y="174124"/>
                      <a:ext cx="230927" cy="23103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6" name="Freeform 6"/>
                    <p:cNvSpPr/>
                    <p:nvPr/>
                  </p:nvSpPr>
                  <p:spPr>
                    <a:xfrm>
                      <a:off x="360115" y="301287"/>
                      <a:ext cx="57750" cy="519810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7" name="Freeform 7"/>
                    <p:cNvSpPr/>
                    <p:nvPr/>
                  </p:nvSpPr>
                  <p:spPr>
                    <a:xfrm>
                      <a:off x="441442" y="391195"/>
                      <a:ext cx="0" cy="519847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4127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94669" y="901666"/>
                    <a:ext cx="166467" cy="529178"/>
                    <a:chOff x="508887" y="305600"/>
                    <a:chExt cx="244806" cy="778202"/>
                  </a:xfrm>
                </p:grpSpPr>
                <p:sp>
                  <p:nvSpPr>
                    <p:cNvPr id="1232" name="Oval 11"/>
                    <p:cNvSpPr/>
                    <p:nvPr/>
                  </p:nvSpPr>
                  <p:spPr>
                    <a:xfrm>
                      <a:off x="266638" y="198213"/>
                      <a:ext cx="230915" cy="23103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3" name="Freeform 12"/>
                    <p:cNvSpPr/>
                    <p:nvPr/>
                  </p:nvSpPr>
                  <p:spPr>
                    <a:xfrm>
                      <a:off x="291653" y="377294"/>
                      <a:ext cx="57711" cy="51980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4" name="Freeform 13"/>
                    <p:cNvSpPr/>
                    <p:nvPr/>
                  </p:nvSpPr>
                  <p:spPr>
                    <a:xfrm>
                      <a:off x="410986" y="418265"/>
                      <a:ext cx="0" cy="46206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62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224606" y="801962"/>
                    <a:ext cx="150791" cy="538493"/>
                    <a:chOff x="516914" y="243073"/>
                    <a:chExt cx="221751" cy="791903"/>
                  </a:xfrm>
                </p:grpSpPr>
                <p:sp>
                  <p:nvSpPr>
                    <p:cNvPr id="1229" name="Oval 1228"/>
                    <p:cNvSpPr/>
                    <p:nvPr/>
                  </p:nvSpPr>
                  <p:spPr>
                    <a:xfrm>
                      <a:off x="382582" y="14812"/>
                      <a:ext cx="115457" cy="2310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0" name="Freeform 1229"/>
                    <p:cNvSpPr/>
                    <p:nvPr/>
                  </p:nvSpPr>
                  <p:spPr>
                    <a:xfrm>
                      <a:off x="324514" y="245767"/>
                      <a:ext cx="57747" cy="5197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31" name="Freeform 1230"/>
                    <p:cNvSpPr/>
                    <p:nvPr/>
                  </p:nvSpPr>
                  <p:spPr>
                    <a:xfrm>
                      <a:off x="483065" y="309163"/>
                      <a:ext cx="0" cy="51979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26" name="Oval 1225"/>
                  <p:cNvSpPr/>
                  <p:nvPr/>
                </p:nvSpPr>
                <p:spPr>
                  <a:xfrm rot="20176071">
                    <a:off x="1056441" y="1358360"/>
                    <a:ext cx="78513" cy="23565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27" name="Oval 1226"/>
                  <p:cNvSpPr/>
                  <p:nvPr/>
                </p:nvSpPr>
                <p:spPr>
                  <a:xfrm rot="20176071">
                    <a:off x="1138022" y="1323884"/>
                    <a:ext cx="157026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28" name="Oval 1227"/>
                  <p:cNvSpPr/>
                  <p:nvPr/>
                </p:nvSpPr>
                <p:spPr>
                  <a:xfrm rot="20176071">
                    <a:off x="894781" y="1509826"/>
                    <a:ext cx="117782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63" name="Group 858"/>
                <p:cNvGrpSpPr>
                  <a:grpSpLocks/>
                </p:cNvGrpSpPr>
                <p:nvPr/>
              </p:nvGrpSpPr>
              <p:grpSpPr bwMode="auto">
                <a:xfrm rot="4199915">
                  <a:off x="7994473" y="1513726"/>
                  <a:ext cx="484918" cy="760139"/>
                  <a:chOff x="887888" y="951661"/>
                  <a:chExt cx="484918" cy="760139"/>
                </a:xfrm>
              </p:grpSpPr>
              <p:grpSp>
                <p:nvGrpSpPr>
                  <p:cNvPr id="164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887888" y="1083675"/>
                    <a:ext cx="178715" cy="517588"/>
                    <a:chOff x="349566" y="432594"/>
                    <a:chExt cx="262815" cy="761162"/>
                  </a:xfrm>
                </p:grpSpPr>
                <p:sp>
                  <p:nvSpPr>
                    <p:cNvPr id="1220" name="Oval 5"/>
                    <p:cNvSpPr/>
                    <p:nvPr/>
                  </p:nvSpPr>
                  <p:spPr>
                    <a:xfrm>
                      <a:off x="255463" y="287685"/>
                      <a:ext cx="230922" cy="28876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21" name="Freeform 6"/>
                    <p:cNvSpPr/>
                    <p:nvPr/>
                  </p:nvSpPr>
                  <p:spPr>
                    <a:xfrm>
                      <a:off x="231802" y="501953"/>
                      <a:ext cx="57712" cy="51979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22" name="Freeform 7"/>
                    <p:cNvSpPr/>
                    <p:nvPr/>
                  </p:nvSpPr>
                  <p:spPr>
                    <a:xfrm>
                      <a:off x="343137" y="478460"/>
                      <a:ext cx="115461" cy="63535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66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61470" y="987242"/>
                    <a:ext cx="243798" cy="500649"/>
                    <a:chOff x="282555" y="366628"/>
                    <a:chExt cx="358528" cy="736250"/>
                  </a:xfrm>
                </p:grpSpPr>
                <p:sp>
                  <p:nvSpPr>
                    <p:cNvPr id="1217" name="Oval 11"/>
                    <p:cNvSpPr/>
                    <p:nvPr/>
                  </p:nvSpPr>
                  <p:spPr>
                    <a:xfrm>
                      <a:off x="119289" y="210534"/>
                      <a:ext cx="404094" cy="23103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18" name="Freeform 12"/>
                    <p:cNvSpPr/>
                    <p:nvPr/>
                  </p:nvSpPr>
                  <p:spPr>
                    <a:xfrm>
                      <a:off x="95597" y="367025"/>
                      <a:ext cx="230921" cy="57758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19" name="Freeform 13"/>
                    <p:cNvSpPr/>
                    <p:nvPr/>
                  </p:nvSpPr>
                  <p:spPr>
                    <a:xfrm>
                      <a:off x="279206" y="338365"/>
                      <a:ext cx="115461" cy="57758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68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96568" y="951661"/>
                    <a:ext cx="138218" cy="468148"/>
                    <a:chOff x="412169" y="428642"/>
                    <a:chExt cx="203262" cy="688452"/>
                  </a:xfrm>
                </p:grpSpPr>
                <p:sp>
                  <p:nvSpPr>
                    <p:cNvPr id="1214" name="Oval 1213"/>
                    <p:cNvSpPr/>
                    <p:nvPr/>
                  </p:nvSpPr>
                  <p:spPr>
                    <a:xfrm>
                      <a:off x="177239" y="265316"/>
                      <a:ext cx="288639" cy="231024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15" name="Freeform 1214"/>
                    <p:cNvSpPr/>
                    <p:nvPr/>
                  </p:nvSpPr>
                  <p:spPr>
                    <a:xfrm>
                      <a:off x="223346" y="437164"/>
                      <a:ext cx="115448" cy="4620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16" name="Freeform 1215"/>
                    <p:cNvSpPr/>
                    <p:nvPr/>
                  </p:nvSpPr>
                  <p:spPr>
                    <a:xfrm>
                      <a:off x="278613" y="457734"/>
                      <a:ext cx="173154" cy="462048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211" name="Oval 1210"/>
                  <p:cNvSpPr/>
                  <p:nvPr/>
                </p:nvSpPr>
                <p:spPr>
                  <a:xfrm rot="20176071">
                    <a:off x="965224" y="1506181"/>
                    <a:ext cx="235535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12" name="Oval 1211"/>
                  <p:cNvSpPr/>
                  <p:nvPr/>
                </p:nvSpPr>
                <p:spPr>
                  <a:xfrm rot="20176071">
                    <a:off x="1152317" y="1440236"/>
                    <a:ext cx="157023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213" name="Oval 1212"/>
                  <p:cNvSpPr/>
                  <p:nvPr/>
                </p:nvSpPr>
                <p:spPr>
                  <a:xfrm rot="20176071">
                    <a:off x="779054" y="1582375"/>
                    <a:ext cx="196267" cy="1571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69" name="Group 874"/>
                <p:cNvGrpSpPr>
                  <a:grpSpLocks/>
                </p:cNvGrpSpPr>
                <p:nvPr/>
              </p:nvGrpSpPr>
              <p:grpSpPr bwMode="auto">
                <a:xfrm rot="4490730">
                  <a:off x="8200717" y="1913158"/>
                  <a:ext cx="553714" cy="736518"/>
                  <a:chOff x="864482" y="969763"/>
                  <a:chExt cx="553714" cy="736518"/>
                </a:xfrm>
              </p:grpSpPr>
              <p:grpSp>
                <p:nvGrpSpPr>
                  <p:cNvPr id="173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864482" y="1082516"/>
                    <a:ext cx="170872" cy="445792"/>
                    <a:chOff x="340481" y="419319"/>
                    <a:chExt cx="251283" cy="655581"/>
                  </a:xfrm>
                </p:grpSpPr>
                <p:sp>
                  <p:nvSpPr>
                    <p:cNvPr id="1205" name="Oval 5"/>
                    <p:cNvSpPr/>
                    <p:nvPr/>
                  </p:nvSpPr>
                  <p:spPr>
                    <a:xfrm>
                      <a:off x="71866" y="391155"/>
                      <a:ext cx="288630" cy="23103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6" name="Freeform 6"/>
                    <p:cNvSpPr/>
                    <p:nvPr/>
                  </p:nvSpPr>
                  <p:spPr>
                    <a:xfrm>
                      <a:off x="33119" y="543482"/>
                      <a:ext cx="57711" cy="404285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7" name="Freeform 7"/>
                    <p:cNvSpPr/>
                    <p:nvPr/>
                  </p:nvSpPr>
                  <p:spPr>
                    <a:xfrm>
                      <a:off x="208325" y="517280"/>
                      <a:ext cx="115459" cy="46206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74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19962" y="991547"/>
                    <a:ext cx="173538" cy="482135"/>
                    <a:chOff x="368595" y="387401"/>
                    <a:chExt cx="255203" cy="709021"/>
                  </a:xfrm>
                </p:grpSpPr>
                <p:sp>
                  <p:nvSpPr>
                    <p:cNvPr id="1202" name="Oval 11"/>
                    <p:cNvSpPr/>
                    <p:nvPr/>
                  </p:nvSpPr>
                  <p:spPr>
                    <a:xfrm>
                      <a:off x="32238" y="361174"/>
                      <a:ext cx="288658" cy="17325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3" name="Freeform 12"/>
                    <p:cNvSpPr/>
                    <p:nvPr/>
                  </p:nvSpPr>
                  <p:spPr>
                    <a:xfrm>
                      <a:off x="50202" y="526847"/>
                      <a:ext cx="115456" cy="34654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4" name="Freeform 13"/>
                    <p:cNvSpPr/>
                    <p:nvPr/>
                  </p:nvSpPr>
                  <p:spPr>
                    <a:xfrm>
                      <a:off x="221288" y="553612"/>
                      <a:ext cx="115456" cy="346543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76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092832" y="969763"/>
                    <a:ext cx="220419" cy="477300"/>
                    <a:chOff x="254001" y="415371"/>
                    <a:chExt cx="324148" cy="701911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>
                    <a:xfrm>
                      <a:off x="-16602" y="334942"/>
                      <a:ext cx="346366" cy="23103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0" name="Freeform 1199"/>
                    <p:cNvSpPr/>
                    <p:nvPr/>
                  </p:nvSpPr>
                  <p:spPr>
                    <a:xfrm>
                      <a:off x="-77990" y="605515"/>
                      <a:ext cx="173165" cy="46207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201" name="Freeform 1200"/>
                    <p:cNvSpPr/>
                    <p:nvPr/>
                  </p:nvSpPr>
                  <p:spPr>
                    <a:xfrm>
                      <a:off x="44654" y="570740"/>
                      <a:ext cx="230911" cy="462071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196" name="Oval 1195"/>
                  <p:cNvSpPr/>
                  <p:nvPr/>
                </p:nvSpPr>
                <p:spPr>
                  <a:xfrm rot="20176071">
                    <a:off x="968738" y="1502865"/>
                    <a:ext cx="196268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97" name="Oval 1196"/>
                  <p:cNvSpPr/>
                  <p:nvPr/>
                </p:nvSpPr>
                <p:spPr>
                  <a:xfrm rot="20176071">
                    <a:off x="1087591" y="1511284"/>
                    <a:ext cx="196293" cy="11783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98" name="Oval 1197"/>
                  <p:cNvSpPr/>
                  <p:nvPr/>
                </p:nvSpPr>
                <p:spPr>
                  <a:xfrm rot="20176071">
                    <a:off x="816956" y="1543117"/>
                    <a:ext cx="196268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77" name="Group 890"/>
                <p:cNvGrpSpPr>
                  <a:grpSpLocks/>
                </p:cNvGrpSpPr>
                <p:nvPr/>
              </p:nvGrpSpPr>
              <p:grpSpPr bwMode="auto">
                <a:xfrm rot="6089295">
                  <a:off x="8345424" y="2457941"/>
                  <a:ext cx="553411" cy="711332"/>
                  <a:chOff x="887919" y="1025643"/>
                  <a:chExt cx="553411" cy="711332"/>
                </a:xfrm>
              </p:grpSpPr>
              <p:grpSp>
                <p:nvGrpSpPr>
                  <p:cNvPr id="179" name="Group 8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887919" y="1134503"/>
                    <a:ext cx="168516" cy="532854"/>
                    <a:chOff x="315653" y="497046"/>
                    <a:chExt cx="247818" cy="783608"/>
                  </a:xfrm>
                </p:grpSpPr>
                <p:sp>
                  <p:nvSpPr>
                    <p:cNvPr id="1190" name="Oval 5"/>
                    <p:cNvSpPr/>
                    <p:nvPr/>
                  </p:nvSpPr>
                  <p:spPr>
                    <a:xfrm>
                      <a:off x="77354" y="475563"/>
                      <a:ext cx="230909" cy="23102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91" name="Freeform 6"/>
                    <p:cNvSpPr/>
                    <p:nvPr/>
                  </p:nvSpPr>
                  <p:spPr>
                    <a:xfrm>
                      <a:off x="77153" y="751731"/>
                      <a:ext cx="57745" cy="462059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92" name="Freeform 7"/>
                    <p:cNvSpPr/>
                    <p:nvPr/>
                  </p:nvSpPr>
                  <p:spPr>
                    <a:xfrm>
                      <a:off x="195912" y="715127"/>
                      <a:ext cx="57745" cy="519834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80" name="Group 10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977287" y="1103550"/>
                    <a:ext cx="226309" cy="472586"/>
                    <a:chOff x="244395" y="529151"/>
                    <a:chExt cx="332808" cy="694984"/>
                  </a:xfrm>
                </p:grpSpPr>
                <p:sp>
                  <p:nvSpPr>
                    <p:cNvPr id="1187" name="Oval 11"/>
                    <p:cNvSpPr/>
                    <p:nvPr/>
                  </p:nvSpPr>
                  <p:spPr>
                    <a:xfrm>
                      <a:off x="14066" y="396321"/>
                      <a:ext cx="404082" cy="23103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88" name="Freeform 12"/>
                    <p:cNvSpPr/>
                    <p:nvPr/>
                  </p:nvSpPr>
                  <p:spPr>
                    <a:xfrm>
                      <a:off x="-9790" y="636492"/>
                      <a:ext cx="115457" cy="404286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89" name="Freeform 13"/>
                    <p:cNvSpPr/>
                    <p:nvPr/>
                  </p:nvSpPr>
                  <p:spPr>
                    <a:xfrm>
                      <a:off x="117772" y="656252"/>
                      <a:ext cx="115457" cy="40432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grpSp>
                <p:nvGrpSpPr>
                  <p:cNvPr id="181" name="Group 14"/>
                  <p:cNvGrpSpPr>
                    <a:grpSpLocks/>
                  </p:cNvGrpSpPr>
                  <p:nvPr/>
                </p:nvGrpSpPr>
                <p:grpSpPr bwMode="auto">
                  <a:xfrm rot="-1423929">
                    <a:off x="1150306" y="1025643"/>
                    <a:ext cx="229892" cy="457621"/>
                    <a:chOff x="303518" y="528651"/>
                    <a:chExt cx="338076" cy="672973"/>
                  </a:xfrm>
                </p:grpSpPr>
                <p:sp>
                  <p:nvSpPr>
                    <p:cNvPr id="1184" name="Oval 1183"/>
                    <p:cNvSpPr/>
                    <p:nvPr/>
                  </p:nvSpPr>
                  <p:spPr>
                    <a:xfrm>
                      <a:off x="233146" y="473219"/>
                      <a:ext cx="173220" cy="231031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85" name="Freeform 1184"/>
                    <p:cNvSpPr/>
                    <p:nvPr/>
                  </p:nvSpPr>
                  <p:spPr>
                    <a:xfrm>
                      <a:off x="158992" y="703174"/>
                      <a:ext cx="57716" cy="46206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186" name="Freeform 1185"/>
                    <p:cNvSpPr/>
                    <p:nvPr/>
                  </p:nvSpPr>
                  <p:spPr>
                    <a:xfrm>
                      <a:off x="268960" y="667946"/>
                      <a:ext cx="57716" cy="462062"/>
                    </a:xfrm>
                    <a:custGeom>
                      <a:avLst/>
                      <a:gdLst>
                        <a:gd name="connsiteX0" fmla="*/ 76200 w 76200"/>
                        <a:gd name="connsiteY0" fmla="*/ 0 h 485775"/>
                        <a:gd name="connsiteX1" fmla="*/ 9525 w 76200"/>
                        <a:gd name="connsiteY1" fmla="*/ 161925 h 485775"/>
                        <a:gd name="connsiteX2" fmla="*/ 57150 w 76200"/>
                        <a:gd name="connsiteY2" fmla="*/ 285750 h 485775"/>
                        <a:gd name="connsiteX3" fmla="*/ 0 w 76200"/>
                        <a:gd name="connsiteY3" fmla="*/ 485775 h 485775"/>
                        <a:gd name="connsiteX4" fmla="*/ 0 w 76200"/>
                        <a:gd name="connsiteY4" fmla="*/ 485775 h 485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00" h="485775">
                          <a:moveTo>
                            <a:pt x="76200" y="0"/>
                          </a:moveTo>
                          <a:cubicBezTo>
                            <a:pt x="44450" y="57150"/>
                            <a:pt x="12700" y="114300"/>
                            <a:pt x="9525" y="161925"/>
                          </a:cubicBezTo>
                          <a:cubicBezTo>
                            <a:pt x="6350" y="209550"/>
                            <a:pt x="58738" y="231775"/>
                            <a:pt x="57150" y="285750"/>
                          </a:cubicBezTo>
                          <a:cubicBezTo>
                            <a:pt x="55563" y="339725"/>
                            <a:pt x="0" y="485775"/>
                            <a:pt x="0" y="485775"/>
                          </a:cubicBezTo>
                          <a:lnTo>
                            <a:pt x="0" y="485775"/>
                          </a:lnTo>
                        </a:path>
                      </a:pathLst>
                    </a:cu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181" name="Oval 1180"/>
                  <p:cNvSpPr/>
                  <p:nvPr/>
                </p:nvSpPr>
                <p:spPr>
                  <a:xfrm rot="20176071">
                    <a:off x="1052109" y="1590452"/>
                    <a:ext cx="157029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82" name="Oval 1181"/>
                  <p:cNvSpPr/>
                  <p:nvPr/>
                </p:nvSpPr>
                <p:spPr>
                  <a:xfrm rot="20176071">
                    <a:off x="1153329" y="1546764"/>
                    <a:ext cx="157029" cy="11781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83" name="Oval 1182"/>
                  <p:cNvSpPr/>
                  <p:nvPr/>
                </p:nvSpPr>
                <p:spPr>
                  <a:xfrm rot="20176071">
                    <a:off x="885865" y="1580263"/>
                    <a:ext cx="157029" cy="15710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4" name="Group 912"/>
                <p:cNvGrpSpPr>
                  <a:grpSpLocks/>
                </p:cNvGrpSpPr>
                <p:nvPr/>
              </p:nvGrpSpPr>
              <p:grpSpPr bwMode="auto">
                <a:xfrm rot="-2073246">
                  <a:off x="8415425" y="2436289"/>
                  <a:ext cx="409865" cy="228057"/>
                  <a:chOff x="5177408" y="2905759"/>
                  <a:chExt cx="409865" cy="228057"/>
                </a:xfrm>
              </p:grpSpPr>
              <p:sp>
                <p:nvSpPr>
                  <p:cNvPr id="1175" name="Freeform 6"/>
                  <p:cNvSpPr/>
                  <p:nvPr/>
                </p:nvSpPr>
                <p:spPr>
                  <a:xfrm rot="16996071">
                    <a:off x="5422423" y="2762203"/>
                    <a:ext cx="39246" cy="274909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6" name="Freeform 7"/>
                  <p:cNvSpPr/>
                  <p:nvPr/>
                </p:nvSpPr>
                <p:spPr>
                  <a:xfrm rot="16996071">
                    <a:off x="5428660" y="2683934"/>
                    <a:ext cx="39246" cy="274909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7" name="Oval 1176"/>
                  <p:cNvSpPr/>
                  <p:nvPr/>
                </p:nvSpPr>
                <p:spPr>
                  <a:xfrm rot="16996071">
                    <a:off x="5456733" y="2887610"/>
                    <a:ext cx="157033" cy="15709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5" name="Group 919"/>
                <p:cNvGrpSpPr>
                  <a:grpSpLocks/>
                </p:cNvGrpSpPr>
                <p:nvPr/>
              </p:nvGrpSpPr>
              <p:grpSpPr bwMode="auto">
                <a:xfrm rot="-658323">
                  <a:off x="8459962" y="2938270"/>
                  <a:ext cx="526189" cy="295569"/>
                  <a:chOff x="6117802" y="2995466"/>
                  <a:chExt cx="526189" cy="295569"/>
                </a:xfrm>
              </p:grpSpPr>
              <p:sp>
                <p:nvSpPr>
                  <p:cNvPr id="1172" name="Freeform 6"/>
                  <p:cNvSpPr/>
                  <p:nvPr/>
                </p:nvSpPr>
                <p:spPr>
                  <a:xfrm rot="16996071">
                    <a:off x="6323892" y="2814967"/>
                    <a:ext cx="78510" cy="353456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3" name="Freeform 7"/>
                  <p:cNvSpPr/>
                  <p:nvPr/>
                </p:nvSpPr>
                <p:spPr>
                  <a:xfrm rot="16996071">
                    <a:off x="6346502" y="2696589"/>
                    <a:ext cx="117778" cy="353456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4" name="Oval 1173"/>
                  <p:cNvSpPr/>
                  <p:nvPr/>
                </p:nvSpPr>
                <p:spPr>
                  <a:xfrm rot="16996071">
                    <a:off x="6452577" y="3035341"/>
                    <a:ext cx="196288" cy="15709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6" name="Group 926"/>
                <p:cNvGrpSpPr>
                  <a:grpSpLocks/>
                </p:cNvGrpSpPr>
                <p:nvPr/>
              </p:nvGrpSpPr>
              <p:grpSpPr bwMode="auto">
                <a:xfrm rot="-218876">
                  <a:off x="8435524" y="3514891"/>
                  <a:ext cx="468105" cy="203674"/>
                  <a:chOff x="5756900" y="3571691"/>
                  <a:chExt cx="468105" cy="203674"/>
                </a:xfrm>
              </p:grpSpPr>
              <p:sp>
                <p:nvSpPr>
                  <p:cNvPr id="1169" name="Freeform 6"/>
                  <p:cNvSpPr/>
                  <p:nvPr/>
                </p:nvSpPr>
                <p:spPr>
                  <a:xfrm rot="16996071">
                    <a:off x="5905602" y="3296116"/>
                    <a:ext cx="39246" cy="353460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0" name="Freeform 7"/>
                  <p:cNvSpPr/>
                  <p:nvPr/>
                </p:nvSpPr>
                <p:spPr>
                  <a:xfrm rot="16996071">
                    <a:off x="5852963" y="3278351"/>
                    <a:ext cx="39271" cy="353485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71" name="Oval 1170"/>
                  <p:cNvSpPr/>
                  <p:nvPr/>
                </p:nvSpPr>
                <p:spPr>
                  <a:xfrm rot="16996071">
                    <a:off x="5995707" y="3473865"/>
                    <a:ext cx="157034" cy="1570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8" name="Group 927"/>
                <p:cNvGrpSpPr>
                  <a:grpSpLocks/>
                </p:cNvGrpSpPr>
                <p:nvPr/>
              </p:nvGrpSpPr>
              <p:grpSpPr bwMode="auto">
                <a:xfrm rot="-4341939">
                  <a:off x="1249994" y="4645240"/>
                  <a:ext cx="494549" cy="238745"/>
                  <a:chOff x="5758927" y="3428249"/>
                  <a:chExt cx="494549" cy="238745"/>
                </a:xfrm>
              </p:grpSpPr>
              <p:sp>
                <p:nvSpPr>
                  <p:cNvPr id="1166" name="Oval 5"/>
                  <p:cNvSpPr/>
                  <p:nvPr/>
                </p:nvSpPr>
                <p:spPr>
                  <a:xfrm rot="16996071">
                    <a:off x="5750536" y="3316154"/>
                    <a:ext cx="157102" cy="157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7" name="Freeform 6"/>
                  <p:cNvSpPr/>
                  <p:nvPr/>
                </p:nvSpPr>
                <p:spPr>
                  <a:xfrm rot="16996071">
                    <a:off x="6089276" y="3345680"/>
                    <a:ext cx="78551" cy="431812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8" name="Freeform 7"/>
                  <p:cNvSpPr/>
                  <p:nvPr/>
                </p:nvSpPr>
                <p:spPr>
                  <a:xfrm rot="16996071">
                    <a:off x="6113178" y="3300433"/>
                    <a:ext cx="78551" cy="353299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9" name="Group 932"/>
                <p:cNvGrpSpPr>
                  <a:grpSpLocks/>
                </p:cNvGrpSpPr>
                <p:nvPr/>
              </p:nvGrpSpPr>
              <p:grpSpPr bwMode="auto">
                <a:xfrm rot="826776">
                  <a:off x="8376491" y="3596414"/>
                  <a:ext cx="409169" cy="249289"/>
                  <a:chOff x="5761296" y="3574088"/>
                  <a:chExt cx="409169" cy="249289"/>
                </a:xfrm>
              </p:grpSpPr>
              <p:sp>
                <p:nvSpPr>
                  <p:cNvPr id="1163" name="Freeform 6"/>
                  <p:cNvSpPr/>
                  <p:nvPr/>
                </p:nvSpPr>
                <p:spPr>
                  <a:xfrm rot="16996071">
                    <a:off x="5895714" y="3372632"/>
                    <a:ext cx="39244" cy="314194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4" name="Freeform 7"/>
                  <p:cNvSpPr/>
                  <p:nvPr/>
                </p:nvSpPr>
                <p:spPr>
                  <a:xfrm rot="16996071">
                    <a:off x="5952427" y="3318310"/>
                    <a:ext cx="39244" cy="314194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5" name="Oval 1164"/>
                  <p:cNvSpPr/>
                  <p:nvPr/>
                </p:nvSpPr>
                <p:spPr>
                  <a:xfrm rot="16996071">
                    <a:off x="5974507" y="3529273"/>
                    <a:ext cx="157027" cy="11783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91" name="Group 942"/>
                <p:cNvGrpSpPr>
                  <a:grpSpLocks/>
                </p:cNvGrpSpPr>
                <p:nvPr/>
              </p:nvGrpSpPr>
              <p:grpSpPr bwMode="auto">
                <a:xfrm rot="-1395743">
                  <a:off x="12427" y="2756777"/>
                  <a:ext cx="427209" cy="269739"/>
                  <a:chOff x="5702384" y="3369799"/>
                  <a:chExt cx="427209" cy="269739"/>
                </a:xfrm>
              </p:grpSpPr>
              <p:sp>
                <p:nvSpPr>
                  <p:cNvPr id="1160" name="Oval 5"/>
                  <p:cNvSpPr/>
                  <p:nvPr/>
                </p:nvSpPr>
                <p:spPr>
                  <a:xfrm rot="16996071">
                    <a:off x="5858221" y="3214989"/>
                    <a:ext cx="117782" cy="117812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1" name="Freeform 6"/>
                  <p:cNvSpPr/>
                  <p:nvPr/>
                </p:nvSpPr>
                <p:spPr>
                  <a:xfrm rot="16996071">
                    <a:off x="6037527" y="3317538"/>
                    <a:ext cx="39269" cy="274935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1162" name="Freeform 7"/>
                  <p:cNvSpPr/>
                  <p:nvPr/>
                </p:nvSpPr>
                <p:spPr>
                  <a:xfrm rot="16996071">
                    <a:off x="6032932" y="3278552"/>
                    <a:ext cx="39244" cy="274935"/>
                  </a:xfrm>
                  <a:custGeom>
                    <a:avLst/>
                    <a:gdLst>
                      <a:gd name="connsiteX0" fmla="*/ 76200 w 76200"/>
                      <a:gd name="connsiteY0" fmla="*/ 0 h 485775"/>
                      <a:gd name="connsiteX1" fmla="*/ 9525 w 76200"/>
                      <a:gd name="connsiteY1" fmla="*/ 161925 h 485775"/>
                      <a:gd name="connsiteX2" fmla="*/ 57150 w 76200"/>
                      <a:gd name="connsiteY2" fmla="*/ 285750 h 485775"/>
                      <a:gd name="connsiteX3" fmla="*/ 0 w 76200"/>
                      <a:gd name="connsiteY3" fmla="*/ 485775 h 485775"/>
                      <a:gd name="connsiteX4" fmla="*/ 0 w 76200"/>
                      <a:gd name="connsiteY4" fmla="*/ 485775 h 485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200" h="485775">
                        <a:moveTo>
                          <a:pt x="76200" y="0"/>
                        </a:moveTo>
                        <a:cubicBezTo>
                          <a:pt x="44450" y="57150"/>
                          <a:pt x="12700" y="114300"/>
                          <a:pt x="9525" y="161925"/>
                        </a:cubicBezTo>
                        <a:cubicBezTo>
                          <a:pt x="6350" y="209550"/>
                          <a:pt x="58738" y="231775"/>
                          <a:pt x="57150" y="285750"/>
                        </a:cubicBezTo>
                        <a:cubicBezTo>
                          <a:pt x="55563" y="339725"/>
                          <a:pt x="0" y="485775"/>
                          <a:pt x="0" y="485775"/>
                        </a:cubicBezTo>
                        <a:lnTo>
                          <a:pt x="0" y="485775"/>
                        </a:lnTo>
                      </a:path>
                    </a:pathLst>
                  </a:cu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1158" name="Oval 1157"/>
                <p:cNvSpPr/>
                <p:nvPr/>
              </p:nvSpPr>
              <p:spPr>
                <a:xfrm rot="17822847">
                  <a:off x="458534" y="3015089"/>
                  <a:ext cx="196295" cy="15709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1159" name="Oval 3"/>
                <p:cNvSpPr/>
                <p:nvPr/>
              </p:nvSpPr>
              <p:spPr>
                <a:xfrm>
                  <a:off x="270384" y="564312"/>
                  <a:ext cx="8444064" cy="486780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pic>
            <p:nvPicPr>
              <p:cNvPr id="4235" name="Picture 6696" descr="hereditary material.JPG"/>
              <p:cNvPicPr>
                <a:picLocks noChangeAspect="1"/>
              </p:cNvPicPr>
              <p:nvPr/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40000" contrast="-30000"/>
              </a:blip>
              <a:srcRect l="30579" t="62627" r="21751"/>
              <a:stretch>
                <a:fillRect/>
              </a:stretch>
            </p:blipFill>
            <p:spPr bwMode="auto">
              <a:xfrm rot="-3600000">
                <a:off x="7002299" y="2335522"/>
                <a:ext cx="934315" cy="5121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4222" name="Picture 1851" descr="hereditary material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579" t="62627" r="21751"/>
          <a:stretch>
            <a:fillRect/>
          </a:stretch>
        </p:blipFill>
        <p:spPr bwMode="auto">
          <a:xfrm rot="-1658031">
            <a:off x="8564563" y="3858816"/>
            <a:ext cx="349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" name="Picture 1852" descr="14 energy stores edit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19445" r="22222"/>
          <a:stretch>
            <a:fillRect/>
          </a:stretch>
        </p:blipFill>
        <p:spPr>
          <a:xfrm>
            <a:off x="8351838" y="3551635"/>
            <a:ext cx="163512" cy="190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54" name="Picture 1853" descr="3 synthesize energy from sun edit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1194" t="33221" r="17090" b="10850"/>
          <a:stretch>
            <a:fillRect/>
          </a:stretch>
        </p:blipFill>
        <p:spPr>
          <a:xfrm>
            <a:off x="8015288" y="3600451"/>
            <a:ext cx="214312" cy="14644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13" name="Group 22"/>
          <p:cNvGrpSpPr>
            <a:grpSpLocks/>
          </p:cNvGrpSpPr>
          <p:nvPr/>
        </p:nvGrpSpPr>
        <p:grpSpPr bwMode="auto">
          <a:xfrm>
            <a:off x="8316913" y="3793332"/>
            <a:ext cx="203200" cy="160735"/>
            <a:chOff x="2819400" y="2514600"/>
            <a:chExt cx="1447800" cy="1524000"/>
          </a:xfrm>
        </p:grpSpPr>
        <p:pic>
          <p:nvPicPr>
            <p:cNvPr id="1856" name="Picture 1855" descr="6 energy from sulfur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2791" t="5850" r="58210" b="20567"/>
            <a:stretch>
              <a:fillRect/>
            </a:stretch>
          </p:blipFill>
          <p:spPr>
            <a:xfrm>
              <a:off x="2819400" y="2514600"/>
              <a:ext cx="1447800" cy="15240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231" name="Picture 21" descr="6 energy from sulfur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 l="73892" t="7358" r="5583"/>
            <a:stretch>
              <a:fillRect/>
            </a:stretch>
          </p:blipFill>
          <p:spPr bwMode="auto">
            <a:xfrm>
              <a:off x="3264193" y="2667000"/>
              <a:ext cx="545807" cy="129814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</p:pic>
      </p:grpSp>
      <p:sp>
        <p:nvSpPr>
          <p:cNvPr id="1858" name="Oval 1857"/>
          <p:cNvSpPr/>
          <p:nvPr/>
        </p:nvSpPr>
        <p:spPr>
          <a:xfrm rot="5400000">
            <a:off x="8161735" y="3115470"/>
            <a:ext cx="559594" cy="13223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60" name="Straight Arrow Connector 1859"/>
          <p:cNvCxnSpPr>
            <a:stCxn id="128" idx="1"/>
            <a:endCxn id="1858" idx="4"/>
          </p:cNvCxnSpPr>
          <p:nvPr/>
        </p:nvCxnSpPr>
        <p:spPr>
          <a:xfrm flipV="1">
            <a:off x="7485064" y="3776662"/>
            <a:ext cx="295275" cy="1107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4" name="Picture 1863" descr="17 cell anchor.jpg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30000"/>
          </a:blip>
          <a:srcRect l="8333" t="2703" r="8333" b="4955"/>
          <a:stretch>
            <a:fillRect/>
          </a:stretch>
        </p:blipFill>
        <p:spPr>
          <a:xfrm>
            <a:off x="8674100" y="3606404"/>
            <a:ext cx="184150" cy="202406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29" name="Picture 1864" descr="scan0002.jpg"/>
          <p:cNvPicPr>
            <a:picLocks noChangeAspect="1"/>
          </p:cNvPicPr>
          <p:nvPr/>
        </p:nvPicPr>
        <p:blipFill>
          <a:blip r:embed="rId23" cstate="print">
            <a:lum contrast="-30000"/>
          </a:blip>
          <a:srcRect l="47694" t="9419" r="2744" b="9419"/>
          <a:stretch>
            <a:fillRect/>
          </a:stretch>
        </p:blipFill>
        <p:spPr bwMode="auto">
          <a:xfrm>
            <a:off x="7837488" y="4894660"/>
            <a:ext cx="468312" cy="228600"/>
          </a:xfrm>
          <a:prstGeom prst="rect">
            <a:avLst/>
          </a:prstGeom>
          <a:solidFill>
            <a:schemeClr val="bg1">
              <a:alpha val="23921"/>
            </a:schemeClr>
          </a:solidFill>
          <a:ln w="38100" cap="sq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7348441" y="2656206"/>
            <a:ext cx="1414559" cy="583505"/>
            <a:chOff x="7348441" y="2648446"/>
            <a:chExt cx="1414559" cy="583505"/>
          </a:xfrm>
        </p:grpSpPr>
        <p:grpSp>
          <p:nvGrpSpPr>
            <p:cNvPr id="5" name="Group 588"/>
            <p:cNvGrpSpPr>
              <a:grpSpLocks/>
            </p:cNvGrpSpPr>
            <p:nvPr/>
          </p:nvGrpSpPr>
          <p:grpSpPr bwMode="auto">
            <a:xfrm>
              <a:off x="7348441" y="2648446"/>
              <a:ext cx="1414559" cy="583505"/>
              <a:chOff x="1371600" y="1524000"/>
              <a:chExt cx="1524000" cy="838200"/>
            </a:xfrm>
          </p:grpSpPr>
          <p:sp>
            <p:nvSpPr>
              <p:cNvPr id="52" name="Oval 51"/>
              <p:cNvSpPr/>
              <p:nvPr/>
            </p:nvSpPr>
            <p:spPr>
              <a:xfrm rot="5400000">
                <a:off x="1714500" y="1181100"/>
                <a:ext cx="838200" cy="152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53" name="Picture 590" descr="hereditary material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79" t="62627" r="21751"/>
              <a:stretch>
                <a:fillRect/>
              </a:stretch>
            </p:blipFill>
            <p:spPr bwMode="auto">
              <a:xfrm rot="-1658031">
                <a:off x="2323023" y="1934791"/>
                <a:ext cx="528251" cy="289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2" name="Picture 620" descr="14 energy stores edi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8441" y="2807584"/>
              <a:ext cx="408160" cy="278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8" name="Group 77"/>
          <p:cNvGrpSpPr/>
          <p:nvPr/>
        </p:nvGrpSpPr>
        <p:grpSpPr>
          <a:xfrm>
            <a:off x="7348441" y="1117874"/>
            <a:ext cx="1414559" cy="583505"/>
            <a:chOff x="7348441" y="1110114"/>
            <a:chExt cx="1414559" cy="583505"/>
          </a:xfrm>
        </p:grpSpPr>
        <p:grpSp>
          <p:nvGrpSpPr>
            <p:cNvPr id="4" name="Group 585"/>
            <p:cNvGrpSpPr>
              <a:grpSpLocks/>
            </p:cNvGrpSpPr>
            <p:nvPr/>
          </p:nvGrpSpPr>
          <p:grpSpPr bwMode="auto">
            <a:xfrm>
              <a:off x="7348441" y="1110114"/>
              <a:ext cx="1414559" cy="583505"/>
              <a:chOff x="1371600" y="1524000"/>
              <a:chExt cx="1524000" cy="838200"/>
            </a:xfrm>
          </p:grpSpPr>
          <p:sp>
            <p:nvSpPr>
              <p:cNvPr id="49" name="Oval 48"/>
              <p:cNvSpPr/>
              <p:nvPr/>
            </p:nvSpPr>
            <p:spPr>
              <a:xfrm rot="5400000">
                <a:off x="1714500" y="1181100"/>
                <a:ext cx="838200" cy="152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50" name="Picture 587" descr="hereditary material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79" t="62627" r="21751"/>
              <a:stretch>
                <a:fillRect/>
              </a:stretch>
            </p:blipFill>
            <p:spPr bwMode="auto">
              <a:xfrm rot="-1658031">
                <a:off x="2323023" y="1934791"/>
                <a:ext cx="528251" cy="289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0" name="Picture 618" descr="14 energy stores edi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8441" y="1269252"/>
              <a:ext cx="408160" cy="278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7702081" y="1163160"/>
              <a:ext cx="353640" cy="232076"/>
              <a:chOff x="2951226" y="2667000"/>
              <a:chExt cx="2230374" cy="1952625"/>
            </a:xfrm>
          </p:grpSpPr>
          <p:pic>
            <p:nvPicPr>
              <p:cNvPr id="64" name="Picture 631" descr="5 eat other organisims edit 1.JP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2037" r="31194" b="6306"/>
              <a:stretch>
                <a:fillRect/>
              </a:stretch>
            </p:blipFill>
            <p:spPr bwMode="auto">
              <a:xfrm>
                <a:off x="2951226" y="2667000"/>
                <a:ext cx="2230374" cy="1952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19" descr="5 eat other organisims edit 2.JP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5820" t="50336" r="5971" b="27293"/>
              <a:stretch>
                <a:fillRect/>
              </a:stretch>
            </p:blipFill>
            <p:spPr bwMode="auto">
              <a:xfrm>
                <a:off x="4114800" y="3200400"/>
                <a:ext cx="9144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1" name="Group 90"/>
          <p:cNvGrpSpPr/>
          <p:nvPr/>
        </p:nvGrpSpPr>
        <p:grpSpPr>
          <a:xfrm>
            <a:off x="7348441" y="1860517"/>
            <a:ext cx="1414559" cy="583505"/>
            <a:chOff x="7348441" y="1852757"/>
            <a:chExt cx="1414559" cy="583505"/>
          </a:xfrm>
        </p:grpSpPr>
        <p:grpSp>
          <p:nvGrpSpPr>
            <p:cNvPr id="3" name="Group 579"/>
            <p:cNvGrpSpPr>
              <a:grpSpLocks/>
            </p:cNvGrpSpPr>
            <p:nvPr/>
          </p:nvGrpSpPr>
          <p:grpSpPr bwMode="auto">
            <a:xfrm>
              <a:off x="7348441" y="1852757"/>
              <a:ext cx="1414559" cy="583505"/>
              <a:chOff x="1371600" y="1524000"/>
              <a:chExt cx="1524000" cy="838200"/>
            </a:xfrm>
          </p:grpSpPr>
          <p:sp>
            <p:nvSpPr>
              <p:cNvPr id="46" name="Oval 45"/>
              <p:cNvSpPr/>
              <p:nvPr/>
            </p:nvSpPr>
            <p:spPr>
              <a:xfrm rot="5400000">
                <a:off x="1714500" y="1181100"/>
                <a:ext cx="838200" cy="152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47" name="Picture 581" descr="hereditary material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79" t="62627" r="21751"/>
              <a:stretch>
                <a:fillRect/>
              </a:stretch>
            </p:blipFill>
            <p:spPr bwMode="auto">
              <a:xfrm rot="-1658031">
                <a:off x="2323023" y="1934791"/>
                <a:ext cx="528251" cy="289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1" name="Picture 619" descr="14 energy stores edit.JPG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8441" y="2011895"/>
              <a:ext cx="408160" cy="278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7772809" y="2117987"/>
              <a:ext cx="353640" cy="232076"/>
              <a:chOff x="2951226" y="2667000"/>
              <a:chExt cx="2230374" cy="1952625"/>
            </a:xfrm>
          </p:grpSpPr>
          <p:pic>
            <p:nvPicPr>
              <p:cNvPr id="67" name="Picture 634" descr="5 eat other organisims edit 1.JP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22037" r="31194" b="6306"/>
              <a:stretch>
                <a:fillRect/>
              </a:stretch>
            </p:blipFill>
            <p:spPr bwMode="auto">
              <a:xfrm>
                <a:off x="2951226" y="2667000"/>
                <a:ext cx="2230374" cy="1952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19" descr="5 eat other organisims edit 2.JP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5820" t="50336" r="5971" b="27293"/>
              <a:stretch>
                <a:fillRect/>
              </a:stretch>
            </p:blipFill>
            <p:spPr bwMode="auto">
              <a:xfrm>
                <a:off x="4114800" y="3200400"/>
                <a:ext cx="9144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9" name="Oval 68"/>
          <p:cNvSpPr/>
          <p:nvPr/>
        </p:nvSpPr>
        <p:spPr>
          <a:xfrm rot="3736461">
            <a:off x="8326844" y="1953348"/>
            <a:ext cx="265230" cy="5658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7348441" y="3398850"/>
            <a:ext cx="1414559" cy="583505"/>
            <a:chOff x="7348441" y="3391090"/>
            <a:chExt cx="1414559" cy="583505"/>
          </a:xfrm>
        </p:grpSpPr>
        <p:grpSp>
          <p:nvGrpSpPr>
            <p:cNvPr id="6" name="Group 591"/>
            <p:cNvGrpSpPr>
              <a:grpSpLocks/>
            </p:cNvGrpSpPr>
            <p:nvPr/>
          </p:nvGrpSpPr>
          <p:grpSpPr bwMode="auto">
            <a:xfrm>
              <a:off x="7348441" y="3391090"/>
              <a:ext cx="1414559" cy="583505"/>
              <a:chOff x="1371600" y="1524000"/>
              <a:chExt cx="1524000" cy="838200"/>
            </a:xfrm>
          </p:grpSpPr>
          <p:sp>
            <p:nvSpPr>
              <p:cNvPr id="55" name="Oval 54"/>
              <p:cNvSpPr/>
              <p:nvPr/>
            </p:nvSpPr>
            <p:spPr>
              <a:xfrm rot="5400000">
                <a:off x="1714500" y="1181100"/>
                <a:ext cx="838200" cy="152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56" name="Picture 593" descr="hereditary material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79" t="62627" r="21751"/>
              <a:stretch>
                <a:fillRect/>
              </a:stretch>
            </p:blipFill>
            <p:spPr bwMode="auto">
              <a:xfrm rot="-1658031">
                <a:off x="2323023" y="1934791"/>
                <a:ext cx="528251" cy="289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" name="Group 22"/>
            <p:cNvGrpSpPr>
              <a:grpSpLocks/>
            </p:cNvGrpSpPr>
            <p:nvPr/>
          </p:nvGrpSpPr>
          <p:grpSpPr bwMode="auto">
            <a:xfrm>
              <a:off x="7489897" y="3497181"/>
              <a:ext cx="402266" cy="317171"/>
              <a:chOff x="2819400" y="2514600"/>
              <a:chExt cx="1447800" cy="1524000"/>
            </a:xfrm>
          </p:grpSpPr>
          <p:pic>
            <p:nvPicPr>
              <p:cNvPr id="71" name="Picture 648" descr="6 energy from sulfur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91" t="5850" r="58211" b="20567"/>
              <a:stretch>
                <a:fillRect/>
              </a:stretch>
            </p:blipFill>
            <p:spPr bwMode="auto">
              <a:xfrm>
                <a:off x="2819400" y="2514600"/>
                <a:ext cx="14478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649" descr="6 energy from sulfur.jpg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892" t="7358" r="5583"/>
              <a:stretch>
                <a:fillRect/>
              </a:stretch>
            </p:blipFill>
            <p:spPr bwMode="auto">
              <a:xfrm>
                <a:off x="3264193" y="2667000"/>
                <a:ext cx="545807" cy="1298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4" name="Group 93"/>
          <p:cNvGrpSpPr/>
          <p:nvPr/>
        </p:nvGrpSpPr>
        <p:grpSpPr>
          <a:xfrm>
            <a:off x="7348441" y="4300631"/>
            <a:ext cx="1414559" cy="583505"/>
            <a:chOff x="7348441" y="4292871"/>
            <a:chExt cx="1414559" cy="583505"/>
          </a:xfrm>
        </p:grpSpPr>
        <p:grpSp>
          <p:nvGrpSpPr>
            <p:cNvPr id="7" name="Group 594"/>
            <p:cNvGrpSpPr>
              <a:grpSpLocks/>
            </p:cNvGrpSpPr>
            <p:nvPr/>
          </p:nvGrpSpPr>
          <p:grpSpPr bwMode="auto">
            <a:xfrm>
              <a:off x="7348441" y="4292871"/>
              <a:ext cx="1414559" cy="583505"/>
              <a:chOff x="1371600" y="1524000"/>
              <a:chExt cx="1524000" cy="838200"/>
            </a:xfrm>
          </p:grpSpPr>
          <p:sp>
            <p:nvSpPr>
              <p:cNvPr id="58" name="Oval 57"/>
              <p:cNvSpPr/>
              <p:nvPr/>
            </p:nvSpPr>
            <p:spPr>
              <a:xfrm rot="5400000">
                <a:off x="1714500" y="1181100"/>
                <a:ext cx="838200" cy="152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pic>
            <p:nvPicPr>
              <p:cNvPr id="59" name="Picture 596" descr="hereditary material.JPG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79" t="62627" r="21751"/>
              <a:stretch>
                <a:fillRect/>
              </a:stretch>
            </p:blipFill>
            <p:spPr bwMode="auto">
              <a:xfrm rot="-1658031">
                <a:off x="2323023" y="1934791"/>
                <a:ext cx="528251" cy="289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7489897" y="4398963"/>
              <a:ext cx="402266" cy="317171"/>
              <a:chOff x="2819400" y="2514600"/>
              <a:chExt cx="1447800" cy="1524000"/>
            </a:xfrm>
          </p:grpSpPr>
          <p:pic>
            <p:nvPicPr>
              <p:cNvPr id="74" name="Picture 651" descr="6 energy from sulfur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791" t="5850" r="58211" b="20567"/>
              <a:stretch>
                <a:fillRect/>
              </a:stretch>
            </p:blipFill>
            <p:spPr bwMode="auto">
              <a:xfrm>
                <a:off x="2819400" y="2514600"/>
                <a:ext cx="14478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652" descr="6 energy from sulfur.jpg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892" t="7358" r="5583"/>
              <a:stretch>
                <a:fillRect/>
              </a:stretch>
            </p:blipFill>
            <p:spPr bwMode="auto">
              <a:xfrm>
                <a:off x="3264193" y="2667000"/>
                <a:ext cx="545807" cy="1298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6" name="Picture 655" descr="9 cell cell communication edit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14265" y="4292871"/>
              <a:ext cx="584979" cy="327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93"/>
          <p:cNvGrpSpPr/>
          <p:nvPr/>
        </p:nvGrpSpPr>
        <p:grpSpPr>
          <a:xfrm>
            <a:off x="304800" y="1308407"/>
            <a:ext cx="7002066" cy="3394940"/>
            <a:chOff x="0" y="1447800"/>
            <a:chExt cx="7543800" cy="4876800"/>
          </a:xfrm>
          <a:solidFill>
            <a:schemeClr val="tx1"/>
          </a:solidFill>
        </p:grpSpPr>
        <p:sp>
          <p:nvSpPr>
            <p:cNvPr id="73" name="Rectangle 72"/>
            <p:cNvSpPr/>
            <p:nvPr/>
          </p:nvSpPr>
          <p:spPr>
            <a:xfrm>
              <a:off x="0" y="4343400"/>
              <a:ext cx="990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rot="5400000">
              <a:off x="-495300" y="4229100"/>
              <a:ext cx="2743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62000" y="2971800"/>
              <a:ext cx="2057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rot="5400000">
              <a:off x="1981200" y="2819400"/>
              <a:ext cx="1905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rot="5400000">
              <a:off x="4343400" y="5410200"/>
              <a:ext cx="16002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5400000">
              <a:off x="6248400" y="1981200"/>
              <a:ext cx="1295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90600" y="5486400"/>
              <a:ext cx="403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48000" y="1981200"/>
              <a:ext cx="3733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48000" y="3657600"/>
              <a:ext cx="449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257800" y="47244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57800" y="6096000"/>
              <a:ext cx="2286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781800" y="2514600"/>
              <a:ext cx="7620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58000" y="1447800"/>
              <a:ext cx="685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7320269" y="897769"/>
            <a:ext cx="1595131" cy="41123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F2908B41-8395-4F67-A69B-EED527339126}"/>
              </a:ext>
            </a:extLst>
          </p:cNvPr>
          <p:cNvSpPr txBox="1">
            <a:spLocks/>
          </p:cNvSpPr>
          <p:nvPr/>
        </p:nvSpPr>
        <p:spPr>
          <a:xfrm>
            <a:off x="210153" y="1117874"/>
            <a:ext cx="2766727" cy="891352"/>
          </a:xfrm>
          <a:prstGeom prst="rect">
            <a:avLst/>
          </a:prstGeom>
        </p:spPr>
        <p:txBody>
          <a:bodyPr lIns="51024" tIns="25512" rIns="51024" bIns="25512">
            <a:normAutofit/>
          </a:bodyPr>
          <a:lstStyle>
            <a:lvl1pPr marL="68580" indent="-68580" algn="l" defTabSz="685800" rtl="0" eaLnBrk="1" latinLnBrk="0" hangingPunct="1">
              <a:lnSpc>
                <a:spcPct val="85000"/>
              </a:lnSpc>
              <a:spcBef>
                <a:spcPts val="975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0604" indent="-257175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1480" indent="-41148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5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7220" indent="-61722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22960" indent="-82296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5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0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35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Look at a previous groups extant species and develop a tree!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50210-E74D-CA4C-B5E6-8D566CC65D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0831" y="338875"/>
            <a:ext cx="8272463" cy="741362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chemeClr val="tx1"/>
                </a:solidFill>
              </a:rPr>
              <a:t>Part II: assembling a phylogeny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umpback_whale_fin_out-of-water_jp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574" y="1511148"/>
            <a:ext cx="1752600" cy="10337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hippo foo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6492" y="1511147"/>
            <a:ext cx="1828800" cy="10337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uncertainty </a:t>
            </a:r>
            <a:r>
              <a:rPr lang="en-US" sz="3100" dirty="0"/>
              <a:t> </a:t>
            </a:r>
            <a:br>
              <a:rPr lang="en-US" sz="3100" dirty="0"/>
            </a:br>
            <a:r>
              <a:rPr lang="en-US" sz="3100" dirty="0"/>
              <a:t>using morphology can be problematic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91" y="4163084"/>
            <a:ext cx="3281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Convergence: </a:t>
            </a:r>
          </a:p>
          <a:p>
            <a:pPr algn="ctr"/>
            <a:r>
              <a:rPr lang="en-US" dirty="0"/>
              <a:t>acquisition of similar traits</a:t>
            </a:r>
          </a:p>
          <a:p>
            <a:pPr algn="ctr"/>
            <a:r>
              <a:rPr lang="en-US" dirty="0"/>
              <a:t> in different </a:t>
            </a:r>
            <a:r>
              <a:rPr lang="en-US" dirty="0" err="1"/>
              <a:t>clades</a:t>
            </a:r>
            <a:endParaRPr lang="en-US" dirty="0"/>
          </a:p>
        </p:txBody>
      </p:sp>
      <p:pic>
        <p:nvPicPr>
          <p:cNvPr id="6" name="Picture 5" descr="Bat.jpg"/>
          <p:cNvPicPr>
            <a:picLocks noChangeAspect="1"/>
          </p:cNvPicPr>
          <p:nvPr/>
        </p:nvPicPr>
        <p:blipFill>
          <a:blip r:embed="rId5" cstate="print"/>
          <a:srcRect l="4261" b="33333"/>
          <a:stretch>
            <a:fillRect/>
          </a:stretch>
        </p:blipFill>
        <p:spPr>
          <a:xfrm>
            <a:off x="585515" y="3189025"/>
            <a:ext cx="1676400" cy="97405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blue-bird-missouri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1221" y="3183136"/>
            <a:ext cx="1365663" cy="98583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82782" y="2499745"/>
            <a:ext cx="6811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Divergence: </a:t>
            </a:r>
            <a:r>
              <a:rPr lang="en-US" dirty="0"/>
              <a:t>Increasing differences </a:t>
            </a:r>
          </a:p>
          <a:p>
            <a:pPr algn="ctr"/>
            <a:r>
              <a:rPr lang="en-US" dirty="0"/>
              <a:t>in a character within a </a:t>
            </a:r>
            <a:r>
              <a:rPr lang="en-US" dirty="0" err="1"/>
              <a:t>clade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225" y="2469742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Extinction </a:t>
            </a:r>
            <a:r>
              <a:rPr lang="en-US" dirty="0"/>
              <a:t>of a lineage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93394" y="4301584"/>
            <a:ext cx="3790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Secondary Loss: </a:t>
            </a:r>
          </a:p>
          <a:p>
            <a:pPr algn="ctr"/>
            <a:r>
              <a:rPr lang="en-US" dirty="0"/>
              <a:t>Loss of a derived trait</a:t>
            </a:r>
          </a:p>
        </p:txBody>
      </p:sp>
      <p:pic>
        <p:nvPicPr>
          <p:cNvPr id="13" name="Picture 12" descr="rough-green-snake.jpg"/>
          <p:cNvPicPr>
            <a:picLocks noChangeAspect="1"/>
          </p:cNvPicPr>
          <p:nvPr/>
        </p:nvPicPr>
        <p:blipFill>
          <a:blip r:embed="rId7" cstate="print"/>
          <a:srcRect l="8406" t="7349" b="7349"/>
          <a:stretch>
            <a:fillRect/>
          </a:stretch>
        </p:blipFill>
        <p:spPr>
          <a:xfrm>
            <a:off x="6557296" y="3387184"/>
            <a:ext cx="1961975" cy="914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horned_lizard_ful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4696" y="3392423"/>
            <a:ext cx="1752600" cy="9091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84" y="1511148"/>
            <a:ext cx="2578228" cy="9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0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/>
              <a:t>Organizing Your Data…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428751"/>
            <a:ext cx="8272211" cy="3581400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US" altLang="en-US" sz="2800" dirty="0"/>
              <a:t>How would you make a datasheet to help you identify relatedness using traits? </a:t>
            </a:r>
            <a:r>
              <a:rPr lang="en-US" altLang="en-US" sz="2800" dirty="0">
                <a:solidFill>
                  <a:schemeClr val="accent1"/>
                </a:solidFill>
              </a:rPr>
              <a:t>Character Matrix!</a:t>
            </a:r>
          </a:p>
          <a:p>
            <a:pPr lvl="1" eaLnBrk="1" hangingPunct="1"/>
            <a:endParaRPr lang="en-US" altLang="en-US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sz="3500" dirty="0">
              <a:solidFill>
                <a:srgbClr val="00B0F0"/>
              </a:solidFill>
            </a:endParaRPr>
          </a:p>
          <a:p>
            <a:pPr lvl="1" eaLnBrk="1" hangingPunct="1"/>
            <a:endParaRPr lang="en-US" altLang="en-US" sz="3500" dirty="0">
              <a:solidFill>
                <a:srgbClr val="00B0F0"/>
              </a:solidFill>
            </a:endParaRPr>
          </a:p>
          <a:p>
            <a:pPr marL="3429" lvl="1" indent="0" eaLnBrk="1" hangingPunct="1">
              <a:buNone/>
            </a:pPr>
            <a:endParaRPr lang="en-US" altLang="en-US" sz="3500" dirty="0">
              <a:solidFill>
                <a:srgbClr val="00B0F0"/>
              </a:solidFill>
            </a:endParaRPr>
          </a:p>
          <a:p>
            <a:pPr lvl="2" eaLnBrk="1" hangingPunct="1"/>
            <a:endParaRPr lang="en-US" altLang="en-US" sz="1900" dirty="0"/>
          </a:p>
          <a:p>
            <a:pPr marL="0" lvl="3" indent="0">
              <a:buNone/>
            </a:pPr>
            <a:r>
              <a:rPr lang="en-US" altLang="en-US" sz="2450" dirty="0">
                <a:solidFill>
                  <a:srgbClr val="7030A0"/>
                </a:solidFill>
              </a:rPr>
              <a:t>Ancestral Traits </a:t>
            </a:r>
            <a:r>
              <a:rPr lang="en-US" altLang="en-US" sz="2450" dirty="0"/>
              <a:t>= </a:t>
            </a:r>
            <a:r>
              <a:rPr lang="en-US" altLang="en-US" sz="2450" dirty="0">
                <a:solidFill>
                  <a:srgbClr val="00B0F0"/>
                </a:solidFill>
              </a:rPr>
              <a:t>0</a:t>
            </a:r>
            <a:r>
              <a:rPr lang="en-US" altLang="en-US" sz="2450" dirty="0"/>
              <a:t> = character state present in common ancestor of all species in tree</a:t>
            </a:r>
          </a:p>
          <a:p>
            <a:pPr marL="0" lvl="2" indent="0" eaLnBrk="1" hangingPunct="1">
              <a:buNone/>
            </a:pPr>
            <a:r>
              <a:rPr lang="en-US" altLang="en-US" sz="2600" i="0" dirty="0">
                <a:solidFill>
                  <a:srgbClr val="7030A0"/>
                </a:solidFill>
              </a:rPr>
              <a:t>Derived </a:t>
            </a:r>
            <a:r>
              <a:rPr lang="en-US" altLang="en-US" sz="2600" i="0" dirty="0"/>
              <a:t>= </a:t>
            </a:r>
            <a:r>
              <a:rPr lang="en-US" altLang="en-US" sz="2600" i="0" dirty="0">
                <a:solidFill>
                  <a:srgbClr val="00B0F0"/>
                </a:solidFill>
              </a:rPr>
              <a:t>1</a:t>
            </a:r>
            <a:r>
              <a:rPr lang="en-US" altLang="en-US" sz="2600" i="0" dirty="0"/>
              <a:t> = character state that has changed since common ancestor of all species in tree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899382"/>
              </p:ext>
            </p:extLst>
          </p:nvPr>
        </p:nvGraphicFramePr>
        <p:xfrm>
          <a:off x="895350" y="2133546"/>
          <a:ext cx="7353300" cy="2171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6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Species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Character</a:t>
                      </a:r>
                      <a:r>
                        <a:rPr lang="en-US" sz="2000" baseline="0" dirty="0"/>
                        <a:t> 1</a:t>
                      </a:r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Character 2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Character 3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Character</a:t>
                      </a:r>
                      <a:r>
                        <a:rPr lang="en-US" sz="2000" baseline="0" dirty="0"/>
                        <a:t> 4</a:t>
                      </a:r>
                      <a:endParaRPr lang="en-US" sz="2000" dirty="0"/>
                    </a:p>
                  </a:txBody>
                  <a:tcPr marT="34301" marB="343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34301" marB="343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1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935" y="364258"/>
            <a:ext cx="3131058" cy="4416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67" y="835323"/>
            <a:ext cx="2452312" cy="3468245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Lab 2 Learning Outcomes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28" y="835323"/>
            <a:ext cx="4581135" cy="3468245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/>
              <a:t>Explain that organisms are related through evolutionary history, and organisms that are more closely related share unique traits that organisms less closely related do not have.</a:t>
            </a:r>
          </a:p>
          <a:p>
            <a:pPr lvl="0">
              <a:lnSpc>
                <a:spcPct val="90000"/>
              </a:lnSpc>
            </a:pPr>
            <a:r>
              <a:rPr lang="en-US"/>
              <a:t>Classify organisms using morphology.</a:t>
            </a:r>
          </a:p>
          <a:p>
            <a:pPr lvl="0">
              <a:lnSpc>
                <a:spcPct val="90000"/>
              </a:lnSpc>
            </a:pPr>
            <a:r>
              <a:rPr lang="en-US"/>
              <a:t>Describe how evolution (descent from a common ancestor with modification) explains the differences and similarities in morphology among organisms.</a:t>
            </a:r>
          </a:p>
          <a:p>
            <a:pPr lvl="0">
              <a:lnSpc>
                <a:spcPct val="90000"/>
              </a:lnSpc>
            </a:pPr>
            <a:r>
              <a:rPr lang="en-US"/>
              <a:t>Interpret phylogenetic trees demonstrating relationships between organisms, and discuss those relationships.  </a:t>
            </a:r>
          </a:p>
          <a:p>
            <a:pPr lvl="0">
              <a:lnSpc>
                <a:spcPct val="90000"/>
              </a:lnSpc>
            </a:pPr>
            <a:r>
              <a:rPr lang="en-US"/>
              <a:t>Construct simple phylogenetic trees based on shared derived characteristics of organisms, and their accumulated knowledge of the relationships between organisms.</a:t>
            </a:r>
          </a:p>
          <a:p>
            <a:pPr lvl="0">
              <a:lnSpc>
                <a:spcPct val="90000"/>
              </a:lnSpc>
            </a:pPr>
            <a:r>
              <a:rPr lang="en-US"/>
              <a:t>Describe why a phylogenetic tree is a hypothesis.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/>
              <a:t>Try it out!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35895" y="1635374"/>
            <a:ext cx="8272211" cy="17364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800" dirty="0"/>
              <a:t>Given the following character matrix. Which tree better reflects the relationship between Species A, B, and C?  </a:t>
            </a:r>
          </a:p>
          <a:p>
            <a:pPr eaLnBrk="1" hangingPunct="1"/>
            <a:endParaRPr lang="en-US" altLang="en-US" sz="1100" dirty="0"/>
          </a:p>
          <a:p>
            <a:pPr eaLnBrk="1" hangingPunct="1"/>
            <a:endParaRPr lang="en-US" altLang="en-US" sz="1100" dirty="0"/>
          </a:p>
          <a:p>
            <a:pPr marL="971550" lvl="1" indent="-514350" eaLnBrk="1" hangingPunct="1">
              <a:buFont typeface="Arial" charset="0"/>
              <a:buAutoNum type="arabicPeriod"/>
            </a:pPr>
            <a:endParaRPr lang="en-US" altLang="en-US" sz="1050" dirty="0"/>
          </a:p>
          <a:p>
            <a:pPr marL="971550" lvl="1" indent="-514350" eaLnBrk="1" hangingPunct="1">
              <a:buFont typeface="Arial" charset="0"/>
              <a:buAutoNum type="arabicPeriod"/>
            </a:pPr>
            <a:endParaRPr lang="en-US" altLang="en-US" sz="1050" dirty="0"/>
          </a:p>
          <a:p>
            <a:pPr marL="971550" lvl="1" indent="-514350" eaLnBrk="1" hangingPunct="1">
              <a:buFont typeface="Arial" charset="0"/>
              <a:buAutoNum type="arabicPeriod"/>
            </a:pPr>
            <a:endParaRPr lang="en-US" altLang="en-US" sz="1600" dirty="0"/>
          </a:p>
          <a:p>
            <a:pPr marL="971550" lvl="1" indent="-514350" eaLnBrk="1" hangingPunct="1">
              <a:buFont typeface="Arial" charset="0"/>
              <a:buNone/>
            </a:pPr>
            <a:endParaRPr lang="en-US" altLang="en-US" sz="105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7371"/>
              </p:ext>
            </p:extLst>
          </p:nvPr>
        </p:nvGraphicFramePr>
        <p:xfrm>
          <a:off x="1210468" y="2037127"/>
          <a:ext cx="6723064" cy="141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556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Species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Character 1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Character 2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Character 3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Character</a:t>
                      </a:r>
                      <a:r>
                        <a:rPr lang="en-US" sz="1500" baseline="0" dirty="0"/>
                        <a:t> 4</a:t>
                      </a:r>
                      <a:endParaRPr lang="en-US" sz="1500" dirty="0"/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Character 5</a:t>
                      </a:r>
                    </a:p>
                  </a:txBody>
                  <a:tcPr marT="34285" marB="3428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9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9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9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T="34285" marB="342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4285" marB="342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447800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28800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447800" y="440055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200" y="44005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00200" y="4743450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57400" y="4057650"/>
            <a:ext cx="0" cy="685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28800" y="47434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3" name="TextBox 18"/>
          <p:cNvSpPr txBox="1">
            <a:spLocks noChangeArrowheads="1"/>
          </p:cNvSpPr>
          <p:nvPr/>
        </p:nvSpPr>
        <p:spPr bwMode="auto">
          <a:xfrm>
            <a:off x="1273176" y="3714750"/>
            <a:ext cx="317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A</a:t>
            </a:r>
          </a:p>
        </p:txBody>
      </p:sp>
      <p:sp>
        <p:nvSpPr>
          <p:cNvPr id="4154" name="TextBox 20"/>
          <p:cNvSpPr txBox="1">
            <a:spLocks noChangeArrowheads="1"/>
          </p:cNvSpPr>
          <p:nvPr/>
        </p:nvSpPr>
        <p:spPr bwMode="auto">
          <a:xfrm>
            <a:off x="1654176" y="3714750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B</a:t>
            </a:r>
          </a:p>
        </p:txBody>
      </p:sp>
      <p:sp>
        <p:nvSpPr>
          <p:cNvPr id="4155" name="TextBox 21"/>
          <p:cNvSpPr txBox="1">
            <a:spLocks noChangeArrowheads="1"/>
          </p:cNvSpPr>
          <p:nvPr/>
        </p:nvSpPr>
        <p:spPr bwMode="auto">
          <a:xfrm>
            <a:off x="1905000" y="3723085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C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527425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08425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527425" y="440055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79825" y="44005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79825" y="4743450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37025" y="4057650"/>
            <a:ext cx="0" cy="685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08425" y="47434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29"/>
          <p:cNvSpPr txBox="1">
            <a:spLocks noChangeArrowheads="1"/>
          </p:cNvSpPr>
          <p:nvPr/>
        </p:nvSpPr>
        <p:spPr bwMode="auto">
          <a:xfrm>
            <a:off x="3352800" y="3714750"/>
            <a:ext cx="317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A</a:t>
            </a:r>
          </a:p>
        </p:txBody>
      </p:sp>
      <p:sp>
        <p:nvSpPr>
          <p:cNvPr id="4164" name="TextBox 30"/>
          <p:cNvSpPr txBox="1">
            <a:spLocks noChangeArrowheads="1"/>
          </p:cNvSpPr>
          <p:nvPr/>
        </p:nvSpPr>
        <p:spPr bwMode="auto">
          <a:xfrm>
            <a:off x="3984625" y="3714750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B</a:t>
            </a:r>
          </a:p>
        </p:txBody>
      </p:sp>
      <p:sp>
        <p:nvSpPr>
          <p:cNvPr id="4165" name="TextBox 31"/>
          <p:cNvSpPr txBox="1">
            <a:spLocks noChangeArrowheads="1"/>
          </p:cNvSpPr>
          <p:nvPr/>
        </p:nvSpPr>
        <p:spPr bwMode="auto">
          <a:xfrm>
            <a:off x="3756025" y="3723085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C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681663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62663" y="40576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81663" y="440055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34063" y="44005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34063" y="4743450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91263" y="4057650"/>
            <a:ext cx="0" cy="685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62663" y="4743450"/>
            <a:ext cx="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3" name="TextBox 39"/>
          <p:cNvSpPr txBox="1">
            <a:spLocks noChangeArrowheads="1"/>
          </p:cNvSpPr>
          <p:nvPr/>
        </p:nvSpPr>
        <p:spPr bwMode="auto">
          <a:xfrm>
            <a:off x="6138864" y="3714750"/>
            <a:ext cx="317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A</a:t>
            </a:r>
          </a:p>
        </p:txBody>
      </p:sp>
      <p:sp>
        <p:nvSpPr>
          <p:cNvPr id="4174" name="TextBox 40"/>
          <p:cNvSpPr txBox="1">
            <a:spLocks noChangeArrowheads="1"/>
          </p:cNvSpPr>
          <p:nvPr/>
        </p:nvSpPr>
        <p:spPr bwMode="auto">
          <a:xfrm>
            <a:off x="5888039" y="3714750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B</a:t>
            </a:r>
          </a:p>
        </p:txBody>
      </p:sp>
      <p:sp>
        <p:nvSpPr>
          <p:cNvPr id="4175" name="TextBox 41"/>
          <p:cNvSpPr txBox="1">
            <a:spLocks noChangeArrowheads="1"/>
          </p:cNvSpPr>
          <p:nvPr/>
        </p:nvSpPr>
        <p:spPr bwMode="auto">
          <a:xfrm>
            <a:off x="5529264" y="371475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C</a:t>
            </a:r>
          </a:p>
        </p:txBody>
      </p:sp>
      <p:sp>
        <p:nvSpPr>
          <p:cNvPr id="4176" name="TextBox 42"/>
          <p:cNvSpPr txBox="1">
            <a:spLocks noChangeArrowheads="1"/>
          </p:cNvSpPr>
          <p:nvPr/>
        </p:nvSpPr>
        <p:spPr bwMode="auto">
          <a:xfrm>
            <a:off x="973138" y="4057651"/>
            <a:ext cx="4413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A.</a:t>
            </a:r>
          </a:p>
        </p:txBody>
      </p:sp>
      <p:sp>
        <p:nvSpPr>
          <p:cNvPr id="4177" name="TextBox 43"/>
          <p:cNvSpPr txBox="1">
            <a:spLocks noChangeArrowheads="1"/>
          </p:cNvSpPr>
          <p:nvPr/>
        </p:nvSpPr>
        <p:spPr bwMode="auto">
          <a:xfrm>
            <a:off x="3106738" y="4057651"/>
            <a:ext cx="428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Calibri" pitchFamily="34" charset="0"/>
              </a:rPr>
              <a:t>B.</a:t>
            </a:r>
          </a:p>
        </p:txBody>
      </p:sp>
      <p:sp>
        <p:nvSpPr>
          <p:cNvPr id="4178" name="TextBox 44"/>
          <p:cNvSpPr txBox="1">
            <a:spLocks noChangeArrowheads="1"/>
          </p:cNvSpPr>
          <p:nvPr/>
        </p:nvSpPr>
        <p:spPr bwMode="auto">
          <a:xfrm>
            <a:off x="5181601" y="4057651"/>
            <a:ext cx="425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  <a:latin typeface="Calibri" pitchFamily="34" charset="0"/>
              </a:rPr>
              <a:t>C.</a:t>
            </a:r>
          </a:p>
        </p:txBody>
      </p:sp>
      <p:sp>
        <p:nvSpPr>
          <p:cNvPr id="46" name="Oval 45"/>
          <p:cNvSpPr/>
          <p:nvPr/>
        </p:nvSpPr>
        <p:spPr>
          <a:xfrm>
            <a:off x="3070225" y="3689359"/>
            <a:ext cx="1676400" cy="1371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0010-0A6F-E344-909F-D94A071D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Traits: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7C08-0B31-D74A-A1C8-7A58EE86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Informative:</a:t>
            </a:r>
          </a:p>
          <a:p>
            <a:pPr lvl="1"/>
            <a:r>
              <a:rPr lang="en-US" sz="1600" dirty="0"/>
              <a:t>Traits that are specific to a clade or sister species</a:t>
            </a:r>
          </a:p>
          <a:p>
            <a:pPr lvl="1"/>
            <a:r>
              <a:rPr lang="en-US" sz="1600" dirty="0"/>
              <a:t>Inform you where a species belongs in the tree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Uninformative</a:t>
            </a:r>
          </a:p>
          <a:p>
            <a:pPr lvl="1"/>
            <a:r>
              <a:rPr lang="en-US" sz="1600" dirty="0"/>
              <a:t>Traits that all the species share</a:t>
            </a:r>
          </a:p>
          <a:p>
            <a:pPr lvl="1"/>
            <a:r>
              <a:rPr lang="en-US" sz="1600" dirty="0"/>
              <a:t>Do not give you information on where the species belongs</a:t>
            </a:r>
          </a:p>
        </p:txBody>
      </p:sp>
    </p:spTree>
    <p:extLst>
      <p:ext uri="{BB962C8B-B14F-4D97-AF65-F5344CB8AC3E}">
        <p14:creationId xmlns:p14="http://schemas.microsoft.com/office/powerpoint/2010/main" val="428936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48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82601" y="775041"/>
            <a:ext cx="3619692" cy="3619057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4100">
                <a:solidFill>
                  <a:srgbClr val="FFFFFF"/>
                </a:solidFill>
              </a:rPr>
              <a:t>Steps for Building a Tree: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934" y="345651"/>
            <a:ext cx="3621024" cy="83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7080" y="345651"/>
            <a:ext cx="3621024" cy="837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826" y="775042"/>
            <a:ext cx="3641278" cy="3619057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Identify ancestral and derived character states for each trait.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Identify which traits are informative and cross out those that are not.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Identify sister taxa by looking for </a:t>
            </a:r>
            <a:r>
              <a:rPr lang="en-US" altLang="en-US" sz="1500" b="1">
                <a:solidFill>
                  <a:schemeClr val="accent2">
                    <a:lumMod val="50000"/>
                  </a:schemeClr>
                </a:solidFill>
              </a:rPr>
              <a:t>shared derived features</a:t>
            </a: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 shared by </a:t>
            </a:r>
            <a:r>
              <a:rPr lang="en-US" altLang="en-US" sz="1500" u="sng">
                <a:solidFill>
                  <a:schemeClr val="accent2">
                    <a:lumMod val="50000"/>
                  </a:schemeClr>
                </a:solidFill>
              </a:rPr>
              <a:t>only</a:t>
            </a: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 two species.  </a:t>
            </a:r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Continue to group clades by </a:t>
            </a:r>
            <a:r>
              <a:rPr lang="en-US" altLang="en-US" sz="1500" b="1">
                <a:solidFill>
                  <a:schemeClr val="accent2">
                    <a:lumMod val="50000"/>
                  </a:schemeClr>
                </a:solidFill>
              </a:rPr>
              <a:t>shared derived features</a:t>
            </a:r>
            <a:r>
              <a:rPr lang="en-US" altLang="en-US" sz="150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5588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8763D5-53A8-4A1C-BF3E-D72BABF53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tree trunk and rings">
            <a:extLst>
              <a:ext uri="{FF2B5EF4-FFF2-40B4-BE49-F238E27FC236}">
                <a16:creationId xmlns:a16="http://schemas.microsoft.com/office/drawing/2014/main" id="{CF70BC77-FFA4-FF36-184C-CF5E84707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EB7E8-4B64-490D-A83D-540AD0C72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460805"/>
            <a:ext cx="8482004" cy="891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>
            <a:normAutofit/>
          </a:bodyPr>
          <a:lstStyle/>
          <a:p>
            <a:r>
              <a:rPr lang="en-US"/>
              <a:t>Today’s roadmap and tips: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AFD253-126B-4FAA-94E2-29EEBBD2E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340232"/>
            <a:ext cx="8474200" cy="73915"/>
            <a:chOff x="446534" y="453643"/>
            <a:chExt cx="11298933" cy="98554"/>
          </a:xfrm>
        </p:grpSpPr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061302C2-B252-4CB4-92F9-D92856888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61A19A-3473-4808-B777-ACCD7013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24BB11-D0CC-4362-B571-4EC972FE3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635372"/>
            <a:ext cx="8272211" cy="329857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Part 1: building a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IMPORTANT! Keep record of the tree you build! You will need it for part 2. </a:t>
            </a:r>
          </a:p>
          <a:p>
            <a:pPr marL="0" indent="0">
              <a:buNone/>
            </a:pPr>
            <a:r>
              <a:rPr lang="en-US" dirty="0"/>
              <a:t>Part 2: assembling a phylogeny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Leave extant species on table, remove the rest of the tree, and switch with another group.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Complete the character matrix for the new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Build a tree using that group’s extant species and compare your tree to their original one. </a:t>
            </a:r>
          </a:p>
          <a:p>
            <a:pPr marL="0" indent="0">
              <a:buNone/>
            </a:pPr>
            <a:r>
              <a:rPr lang="en-US" dirty="0"/>
              <a:t>Part 3: clean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Organize everything on your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 SURE GAME PIECES END UP IN THE CORRECT BAGS AT THE CORRECT TABLES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56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F65414CF-29B5-4629-9ECB-7B2C2F023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5000"/>
          </a:blip>
          <a:srcRect l="7273"/>
          <a:stretch/>
        </p:blipFill>
        <p:spPr>
          <a:xfrm>
            <a:off x="597488" y="6"/>
            <a:ext cx="7949035" cy="51434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955" y="577850"/>
            <a:ext cx="7029938" cy="2514600"/>
          </a:xfrm>
        </p:spPr>
        <p:txBody>
          <a:bodyPr vert="horz" lIns="46759" tIns="23380" rIns="46759" bIns="23380" rtlCol="0" anchor="b">
            <a:normAutofit/>
          </a:bodyPr>
          <a:lstStyle/>
          <a:p>
            <a:pPr defTabSz="467579">
              <a:lnSpc>
                <a:spcPct val="80000"/>
              </a:lnSpc>
            </a:pPr>
            <a:r>
              <a:rPr lang="en-US" sz="4500" b="1" spc="-62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369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6964" y="1770193"/>
            <a:ext cx="3395369" cy="173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71222" y="3183819"/>
            <a:ext cx="171316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86" y="2061236"/>
            <a:ext cx="242614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2769" y="-3603"/>
            <a:ext cx="1642420" cy="91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1" y="3"/>
            <a:ext cx="1775504" cy="93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42240" y="-7145"/>
            <a:ext cx="1658481" cy="155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7811259" y="1482586"/>
            <a:ext cx="1332739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00721" y="1"/>
            <a:ext cx="3043283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51768" y="2997060"/>
            <a:ext cx="1892237" cy="21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84582" y="826329"/>
            <a:ext cx="2124748" cy="118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529480" y="2359420"/>
            <a:ext cx="2281772" cy="10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45415" y="3275126"/>
            <a:ext cx="1819967" cy="91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" y="4000501"/>
            <a:ext cx="2304854" cy="114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94545" y="3101348"/>
            <a:ext cx="1981193" cy="111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36895" y="3384480"/>
            <a:ext cx="121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" y="759311"/>
            <a:ext cx="2857501" cy="142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303360" y="1543050"/>
            <a:ext cx="1789066" cy="89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Australian Researcher Names A Soldier Fly After RuPaul : NPR">
            <a:extLst>
              <a:ext uri="{FF2B5EF4-FFF2-40B4-BE49-F238E27FC236}">
                <a16:creationId xmlns:a16="http://schemas.microsoft.com/office/drawing/2014/main" id="{A31CB89B-843E-45DA-8607-6ABA8069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09" y="1339905"/>
            <a:ext cx="1640635" cy="10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oing Through Life as Half She, Half He">
            <a:extLst>
              <a:ext uri="{FF2B5EF4-FFF2-40B4-BE49-F238E27FC236}">
                <a16:creationId xmlns:a16="http://schemas.microsoft.com/office/drawing/2014/main" id="{2FD442D5-9B95-428E-BB05-FBCDC6DC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83" y="4097207"/>
            <a:ext cx="1863766" cy="10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unning Photos of Different Types of Wrasse Fish">
            <a:extLst>
              <a:ext uri="{FF2B5EF4-FFF2-40B4-BE49-F238E27FC236}">
                <a16:creationId xmlns:a16="http://schemas.microsoft.com/office/drawing/2014/main" id="{AFD1B2D1-F720-40BA-B52E-28B699E4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43" y="3971529"/>
            <a:ext cx="2057400" cy="11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t sleeping on a bed&#10;&#10;Description automatically generated with medium confidence">
            <a:extLst>
              <a:ext uri="{FF2B5EF4-FFF2-40B4-BE49-F238E27FC236}">
                <a16:creationId xmlns:a16="http://schemas.microsoft.com/office/drawing/2014/main" id="{67573C8A-E851-4421-8CAC-AB8FB3EDBB8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73" y="3463859"/>
            <a:ext cx="1640635" cy="1750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974281-7B67-3343-3BB9-F538AA900AF5}"/>
              </a:ext>
            </a:extLst>
          </p:cNvPr>
          <p:cNvSpPr txBox="1"/>
          <p:nvPr/>
        </p:nvSpPr>
        <p:spPr>
          <a:xfrm>
            <a:off x="554930" y="382116"/>
            <a:ext cx="7206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organize the diversity of life?</a:t>
            </a:r>
          </a:p>
          <a:p>
            <a:r>
              <a:rPr lang="en-US" sz="2000" dirty="0"/>
              <a:t>In other words, how do we visualize evolution?</a:t>
            </a:r>
          </a:p>
        </p:txBody>
      </p:sp>
      <p:pic>
        <p:nvPicPr>
          <p:cNvPr id="4" name="Picture 3" descr="A diagram of animals with text&#10;&#10;Description automatically generated with medium confidence">
            <a:extLst>
              <a:ext uri="{FF2B5EF4-FFF2-40B4-BE49-F238E27FC236}">
                <a16:creationId xmlns:a16="http://schemas.microsoft.com/office/drawing/2014/main" id="{7C61ABF9-F1A3-9254-8611-B7A2545D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3" y="1031185"/>
            <a:ext cx="3228975" cy="175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936F3-DFBB-4281-F5C1-9E4E5C47CFF4}"/>
              </a:ext>
            </a:extLst>
          </p:cNvPr>
          <p:cNvSpPr txBox="1"/>
          <p:nvPr/>
        </p:nvSpPr>
        <p:spPr>
          <a:xfrm>
            <a:off x="815453" y="4585648"/>
            <a:ext cx="6694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Through Phylogenetic Trees</a:t>
            </a:r>
          </a:p>
        </p:txBody>
      </p:sp>
      <p:pic>
        <p:nvPicPr>
          <p:cNvPr id="6" name="Picture 5" descr="A chart of sea turtles&#10;&#10;Description automatically generated">
            <a:extLst>
              <a:ext uri="{FF2B5EF4-FFF2-40B4-BE49-F238E27FC236}">
                <a16:creationId xmlns:a16="http://schemas.microsoft.com/office/drawing/2014/main" id="{6BECCDA9-3CA6-AE9F-0231-57083A528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28" y="981923"/>
            <a:ext cx="2628900" cy="3467100"/>
          </a:xfrm>
          <a:prstGeom prst="rect">
            <a:avLst/>
          </a:prstGeom>
        </p:spPr>
      </p:pic>
      <p:pic>
        <p:nvPicPr>
          <p:cNvPr id="8" name="Picture 7" descr="A diagram of a life cycle&#10;&#10;Description automatically generated">
            <a:extLst>
              <a:ext uri="{FF2B5EF4-FFF2-40B4-BE49-F238E27FC236}">
                <a16:creationId xmlns:a16="http://schemas.microsoft.com/office/drawing/2014/main" id="{B584A18E-1D0B-2ED4-1360-90A54D5BC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53" y="2776002"/>
            <a:ext cx="3228975" cy="1809645"/>
          </a:xfrm>
          <a:prstGeom prst="rect">
            <a:avLst/>
          </a:prstGeom>
        </p:spPr>
      </p:pic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F819726F-4EE5-9350-C254-2870E0DE8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22" y="3251120"/>
            <a:ext cx="2213273" cy="18923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F81FB-CEF6-A9EE-50DB-2B48A334EC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22" y="958007"/>
            <a:ext cx="2370375" cy="23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5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72754" y="4331466"/>
            <a:ext cx="2580297" cy="2115755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Classic View: Tree of life</a:t>
            </a:r>
          </a:p>
        </p:txBody>
      </p:sp>
      <p:pic>
        <p:nvPicPr>
          <p:cNvPr id="2" name="Picture 4" descr="treeol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53030" y="742950"/>
            <a:ext cx="3474200" cy="4173213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B7A9-770A-6B53-194F-37463E4B9530}"/>
              </a:ext>
            </a:extLst>
          </p:cNvPr>
          <p:cNvSpPr txBox="1"/>
          <p:nvPr/>
        </p:nvSpPr>
        <p:spPr>
          <a:xfrm>
            <a:off x="1066800" y="1962150"/>
            <a:ext cx="33575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br>
              <a:rPr lang="en-US" sz="2700" dirty="0"/>
            </a:br>
            <a:r>
              <a:rPr lang="en-US" sz="2700" dirty="0"/>
              <a:t>Depiction of hypothesized relationships between a set of species.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8A07F-1AFB-EDD9-6B86-F6B1BBA38B14}"/>
              </a:ext>
            </a:extLst>
          </p:cNvPr>
          <p:cNvSpPr txBox="1"/>
          <p:nvPr/>
        </p:nvSpPr>
        <p:spPr>
          <a:xfrm>
            <a:off x="533400" y="66675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Phylogenetic Tree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37C881F667A44FB3CA8FCCB3478ACB" ma:contentTypeVersion="8" ma:contentTypeDescription="Create a new document." ma:contentTypeScope="" ma:versionID="af09285d945433898623a4577aacc887">
  <xsd:schema xmlns:xsd="http://www.w3.org/2001/XMLSchema" xmlns:xs="http://www.w3.org/2001/XMLSchema" xmlns:p="http://schemas.microsoft.com/office/2006/metadata/properties" xmlns:ns3="e1f90277-c21d-4c40-b232-a16d7157c26b" targetNamespace="http://schemas.microsoft.com/office/2006/metadata/properties" ma:root="true" ma:fieldsID="5e0cb84fb3a5a134881a46560a6f4c69" ns3:_="">
    <xsd:import namespace="e1f90277-c21d-4c40-b232-a16d7157c2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90277-c21d-4c40-b232-a16d7157c2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2705EC-3624-4B31-9F62-F31D22B6E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90277-c21d-4c40-b232-a16d7157c2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70CA1-B789-45D8-99D0-A0A343BC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9CE67C-3467-4FD1-995C-9A2A2F41B653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e1f90277-c21d-4c40-b232-a16d7157c26b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10296</TotalTime>
  <Words>2746</Words>
  <Application>Microsoft Office PowerPoint</Application>
  <PresentationFormat>On-screen Show (16:9)</PresentationFormat>
  <Paragraphs>682</Paragraphs>
  <Slides>64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Narrow</vt:lpstr>
      <vt:lpstr>Berlin Sans FB</vt:lpstr>
      <vt:lpstr>Berlin Sans FB Demi</vt:lpstr>
      <vt:lpstr>Calibri</vt:lpstr>
      <vt:lpstr>Century Gothic</vt:lpstr>
      <vt:lpstr>Georgia</vt:lpstr>
      <vt:lpstr>Gill Sans MT</vt:lpstr>
      <vt:lpstr>Lato</vt:lpstr>
      <vt:lpstr>Roboto</vt:lpstr>
      <vt:lpstr>Wingdings</vt:lpstr>
      <vt:lpstr>Wingdings 2</vt:lpstr>
      <vt:lpstr>Dividend</vt:lpstr>
      <vt:lpstr>Lab 2  Building Trees:  Changes through time</vt:lpstr>
      <vt:lpstr>  Lead Ta :  Brysyn Goodson</vt:lpstr>
      <vt:lpstr>Housekeeping</vt:lpstr>
      <vt:lpstr>Recap: natural selection</vt:lpstr>
      <vt:lpstr>Recap:  Types of Selection</vt:lpstr>
      <vt:lpstr>Lab 2 Learning Outcomes </vt:lpstr>
      <vt:lpstr>PowerPoint Presentation</vt:lpstr>
      <vt:lpstr>PowerPoint Presentation</vt:lpstr>
      <vt:lpstr>Classic View: Tree of life</vt:lpstr>
      <vt:lpstr>Organizing Principle:  Evolution</vt:lpstr>
      <vt:lpstr>Classic View: Tree of life</vt:lpstr>
      <vt:lpstr>Another View: “bush” of life</vt:lpstr>
      <vt:lpstr>First tree: Darwin</vt:lpstr>
      <vt:lpstr>The Wide World of Science! </vt:lpstr>
      <vt:lpstr>The Wide World of Science! </vt:lpstr>
      <vt:lpstr>Tree Tip #3: Trees are visualized in many ways </vt:lpstr>
      <vt:lpstr>Terminology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of Parsimony</vt:lpstr>
      <vt:lpstr>Which tree is more parsimonious?</vt:lpstr>
      <vt:lpstr>PowerPoint Presentation</vt:lpstr>
      <vt:lpstr>Lab 2  Building Trees:  Changes through time</vt:lpstr>
      <vt:lpstr>Part 1: building a tree</vt:lpstr>
      <vt:lpstr>PowerPoint Presentation</vt:lpstr>
      <vt:lpstr>PowerPoint Presentation</vt:lpstr>
      <vt:lpstr>PowerPoint Presentation</vt:lpstr>
      <vt:lpstr>Part II: assembling a phylogeny</vt:lpstr>
      <vt:lpstr>Tree uncertainty   using morphology can be problematic</vt:lpstr>
      <vt:lpstr>Organizing Your Data…</vt:lpstr>
      <vt:lpstr>Try it out!</vt:lpstr>
      <vt:lpstr>Types of Traits:</vt:lpstr>
      <vt:lpstr>Steps for Building a Tree:</vt:lpstr>
      <vt:lpstr>Today’s roadmap and tips:</vt:lpstr>
      <vt:lpstr>Questions?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Trees: Changes through time</dc:title>
  <dc:creator>Tim Pusack</dc:creator>
  <cp:lastModifiedBy>Goodson, Brysyn</cp:lastModifiedBy>
  <cp:revision>143</cp:revision>
  <dcterms:created xsi:type="dcterms:W3CDTF">2011-09-30T21:56:01Z</dcterms:created>
  <dcterms:modified xsi:type="dcterms:W3CDTF">2024-04-11T20:35:47Z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0x0101003537C881F667A44FB3CA8FCCB3478ACB</vt:lpwstr>
  </property>
</Properties>
</file>